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0" r:id="rId1"/>
  </p:sldMasterIdLst>
  <p:notesMasterIdLst>
    <p:notesMasterId r:id="rId39"/>
  </p:notesMasterIdLst>
  <p:sldIdLst>
    <p:sldId id="256" r:id="rId2"/>
    <p:sldId id="271" r:id="rId3"/>
    <p:sldId id="272" r:id="rId4"/>
    <p:sldId id="257" r:id="rId5"/>
    <p:sldId id="294" r:id="rId6"/>
    <p:sldId id="258" r:id="rId7"/>
    <p:sldId id="259" r:id="rId8"/>
    <p:sldId id="260" r:id="rId9"/>
    <p:sldId id="262" r:id="rId10"/>
    <p:sldId id="263" r:id="rId11"/>
    <p:sldId id="261" r:id="rId12"/>
    <p:sldId id="264" r:id="rId13"/>
    <p:sldId id="265" r:id="rId14"/>
    <p:sldId id="267" r:id="rId15"/>
    <p:sldId id="266" r:id="rId16"/>
    <p:sldId id="268" r:id="rId17"/>
    <p:sldId id="269" r:id="rId18"/>
    <p:sldId id="270" r:id="rId19"/>
    <p:sldId id="273" r:id="rId20"/>
    <p:sldId id="275" r:id="rId21"/>
    <p:sldId id="276" r:id="rId22"/>
    <p:sldId id="277" r:id="rId23"/>
    <p:sldId id="279" r:id="rId24"/>
    <p:sldId id="278" r:id="rId25"/>
    <p:sldId id="292" r:id="rId26"/>
    <p:sldId id="293" r:id="rId27"/>
    <p:sldId id="280" r:id="rId28"/>
    <p:sldId id="283" r:id="rId29"/>
    <p:sldId id="281" r:id="rId30"/>
    <p:sldId id="282" r:id="rId31"/>
    <p:sldId id="289" r:id="rId32"/>
    <p:sldId id="286" r:id="rId33"/>
    <p:sldId id="285" r:id="rId34"/>
    <p:sldId id="287" r:id="rId35"/>
    <p:sldId id="288" r:id="rId36"/>
    <p:sldId id="290" r:id="rId37"/>
    <p:sldId id="291"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3B34C8-C2B2-7844-9080-C006AF0FC50C}" v="6362" dt="2018-09-27T02:18:02.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9216"/>
    <p:restoredTop sz="86348"/>
  </p:normalViewPr>
  <p:slideViewPr>
    <p:cSldViewPr snapToGrid="0" snapToObjects="1" showGuides="1">
      <p:cViewPr varScale="1">
        <p:scale>
          <a:sx n="76" d="100"/>
          <a:sy n="76" d="100"/>
        </p:scale>
        <p:origin x="216" y="408"/>
      </p:cViewPr>
      <p:guideLst/>
    </p:cSldViewPr>
  </p:slideViewPr>
  <p:outlineViewPr>
    <p:cViewPr>
      <p:scale>
        <a:sx n="33" d="100"/>
        <a:sy n="33" d="100"/>
      </p:scale>
      <p:origin x="0" y="-16824"/>
    </p:cViewPr>
    <p:sldLst>
      <p:sld r:id="rId1" collapse="1"/>
    </p:sldLst>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 Id="rId44" Type="http://schemas.microsoft.com/office/2015/10/relationships/revisionInfo" Target="revisionInfo.xml"/></Relationships>
</file>

<file path=ppt/_rels/viewProps.xml.rels><?xml version="1.0" encoding="UTF-8" standalone="yes"?>
<Relationships xmlns="http://schemas.openxmlformats.org/package/2006/relationships"><Relationship Id="rId1" Type="http://schemas.openxmlformats.org/officeDocument/2006/relationships/slide" Target="slides/slide4.xml"/></Relationships>
</file>

<file path=ppt/media/image1.jpeg>
</file>

<file path=ppt/media/image2.png>
</file>

<file path=ppt/media/image3.png>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737101-BBC7-EC49-A39A-A87552C1557F}" type="datetimeFigureOut">
              <a:rPr lang="en-US" smtClean="0"/>
              <a:t>5/8/19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5A137-988C-8F4D-A233-93A61A3809C0}" type="slidenum">
              <a:rPr lang="en-US" smtClean="0"/>
              <a:t>‹#›</a:t>
            </a:fld>
            <a:endParaRPr lang="en-US"/>
          </a:p>
        </p:txBody>
      </p:sp>
    </p:spTree>
    <p:extLst>
      <p:ext uri="{BB962C8B-B14F-4D97-AF65-F5344CB8AC3E}">
        <p14:creationId xmlns:p14="http://schemas.microsoft.com/office/powerpoint/2010/main" val="148634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a:t>
            </a:fld>
            <a:endParaRPr lang="en-US"/>
          </a:p>
        </p:txBody>
      </p:sp>
    </p:spTree>
    <p:extLst>
      <p:ext uri="{BB962C8B-B14F-4D97-AF65-F5344CB8AC3E}">
        <p14:creationId xmlns:p14="http://schemas.microsoft.com/office/powerpoint/2010/main" val="12416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11</a:t>
            </a:fld>
            <a:endParaRPr lang="en-US"/>
          </a:p>
        </p:txBody>
      </p:sp>
    </p:spTree>
    <p:extLst>
      <p:ext uri="{BB962C8B-B14F-4D97-AF65-F5344CB8AC3E}">
        <p14:creationId xmlns:p14="http://schemas.microsoft.com/office/powerpoint/2010/main" val="2732211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12</a:t>
            </a:fld>
            <a:endParaRPr lang="en-US"/>
          </a:p>
        </p:txBody>
      </p:sp>
    </p:spTree>
    <p:extLst>
      <p:ext uri="{BB962C8B-B14F-4D97-AF65-F5344CB8AC3E}">
        <p14:creationId xmlns:p14="http://schemas.microsoft.com/office/powerpoint/2010/main" val="36389452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13</a:t>
            </a:fld>
            <a:endParaRPr lang="en-US"/>
          </a:p>
        </p:txBody>
      </p:sp>
    </p:spTree>
    <p:extLst>
      <p:ext uri="{BB962C8B-B14F-4D97-AF65-F5344CB8AC3E}">
        <p14:creationId xmlns:p14="http://schemas.microsoft.com/office/powerpoint/2010/main" val="1737040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14</a:t>
            </a:fld>
            <a:endParaRPr lang="en-US"/>
          </a:p>
        </p:txBody>
      </p:sp>
    </p:spTree>
    <p:extLst>
      <p:ext uri="{BB962C8B-B14F-4D97-AF65-F5344CB8AC3E}">
        <p14:creationId xmlns:p14="http://schemas.microsoft.com/office/powerpoint/2010/main" val="40757140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15</a:t>
            </a:fld>
            <a:endParaRPr lang="en-US"/>
          </a:p>
        </p:txBody>
      </p:sp>
    </p:spTree>
    <p:extLst>
      <p:ext uri="{BB962C8B-B14F-4D97-AF65-F5344CB8AC3E}">
        <p14:creationId xmlns:p14="http://schemas.microsoft.com/office/powerpoint/2010/main" val="42510936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16</a:t>
            </a:fld>
            <a:endParaRPr lang="en-US"/>
          </a:p>
        </p:txBody>
      </p:sp>
    </p:spTree>
    <p:extLst>
      <p:ext uri="{BB962C8B-B14F-4D97-AF65-F5344CB8AC3E}">
        <p14:creationId xmlns:p14="http://schemas.microsoft.com/office/powerpoint/2010/main" val="30338593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17</a:t>
            </a:fld>
            <a:endParaRPr lang="en-US"/>
          </a:p>
        </p:txBody>
      </p:sp>
    </p:spTree>
    <p:extLst>
      <p:ext uri="{BB962C8B-B14F-4D97-AF65-F5344CB8AC3E}">
        <p14:creationId xmlns:p14="http://schemas.microsoft.com/office/powerpoint/2010/main" val="13647551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18</a:t>
            </a:fld>
            <a:endParaRPr lang="en-US"/>
          </a:p>
        </p:txBody>
      </p:sp>
    </p:spTree>
    <p:extLst>
      <p:ext uri="{BB962C8B-B14F-4D97-AF65-F5344CB8AC3E}">
        <p14:creationId xmlns:p14="http://schemas.microsoft.com/office/powerpoint/2010/main" val="1212401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19</a:t>
            </a:fld>
            <a:endParaRPr lang="en-US"/>
          </a:p>
        </p:txBody>
      </p:sp>
    </p:spTree>
    <p:extLst>
      <p:ext uri="{BB962C8B-B14F-4D97-AF65-F5344CB8AC3E}">
        <p14:creationId xmlns:p14="http://schemas.microsoft.com/office/powerpoint/2010/main" val="9132922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20</a:t>
            </a:fld>
            <a:endParaRPr lang="en-US"/>
          </a:p>
        </p:txBody>
      </p:sp>
    </p:spTree>
    <p:extLst>
      <p:ext uri="{BB962C8B-B14F-4D97-AF65-F5344CB8AC3E}">
        <p14:creationId xmlns:p14="http://schemas.microsoft.com/office/powerpoint/2010/main" val="24423803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a:t>
            </a:fld>
            <a:endParaRPr lang="en-US"/>
          </a:p>
        </p:txBody>
      </p:sp>
    </p:spTree>
    <p:extLst>
      <p:ext uri="{BB962C8B-B14F-4D97-AF65-F5344CB8AC3E}">
        <p14:creationId xmlns:p14="http://schemas.microsoft.com/office/powerpoint/2010/main" val="25107171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21</a:t>
            </a:fld>
            <a:endParaRPr lang="en-US"/>
          </a:p>
        </p:txBody>
      </p:sp>
    </p:spTree>
    <p:extLst>
      <p:ext uri="{BB962C8B-B14F-4D97-AF65-F5344CB8AC3E}">
        <p14:creationId xmlns:p14="http://schemas.microsoft.com/office/powerpoint/2010/main" val="1732505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22</a:t>
            </a:fld>
            <a:endParaRPr lang="en-US"/>
          </a:p>
        </p:txBody>
      </p:sp>
    </p:spTree>
    <p:extLst>
      <p:ext uri="{BB962C8B-B14F-4D97-AF65-F5344CB8AC3E}">
        <p14:creationId xmlns:p14="http://schemas.microsoft.com/office/powerpoint/2010/main" val="20193589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23</a:t>
            </a:fld>
            <a:endParaRPr lang="en-US"/>
          </a:p>
        </p:txBody>
      </p:sp>
    </p:spTree>
    <p:extLst>
      <p:ext uri="{BB962C8B-B14F-4D97-AF65-F5344CB8AC3E}">
        <p14:creationId xmlns:p14="http://schemas.microsoft.com/office/powerpoint/2010/main" val="16019815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24</a:t>
            </a:fld>
            <a:endParaRPr lang="en-US"/>
          </a:p>
        </p:txBody>
      </p:sp>
    </p:spTree>
    <p:extLst>
      <p:ext uri="{BB962C8B-B14F-4D97-AF65-F5344CB8AC3E}">
        <p14:creationId xmlns:p14="http://schemas.microsoft.com/office/powerpoint/2010/main" val="27982809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25</a:t>
            </a:fld>
            <a:endParaRPr lang="en-US"/>
          </a:p>
        </p:txBody>
      </p:sp>
    </p:spTree>
    <p:extLst>
      <p:ext uri="{BB962C8B-B14F-4D97-AF65-F5344CB8AC3E}">
        <p14:creationId xmlns:p14="http://schemas.microsoft.com/office/powerpoint/2010/main" val="517586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26</a:t>
            </a:fld>
            <a:endParaRPr lang="en-US"/>
          </a:p>
        </p:txBody>
      </p:sp>
    </p:spTree>
    <p:extLst>
      <p:ext uri="{BB962C8B-B14F-4D97-AF65-F5344CB8AC3E}">
        <p14:creationId xmlns:p14="http://schemas.microsoft.com/office/powerpoint/2010/main" val="26622064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27</a:t>
            </a:fld>
            <a:endParaRPr lang="en-US"/>
          </a:p>
        </p:txBody>
      </p:sp>
    </p:spTree>
    <p:extLst>
      <p:ext uri="{BB962C8B-B14F-4D97-AF65-F5344CB8AC3E}">
        <p14:creationId xmlns:p14="http://schemas.microsoft.com/office/powerpoint/2010/main" val="29129715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28</a:t>
            </a:fld>
            <a:endParaRPr lang="en-US"/>
          </a:p>
        </p:txBody>
      </p:sp>
    </p:spTree>
    <p:extLst>
      <p:ext uri="{BB962C8B-B14F-4D97-AF65-F5344CB8AC3E}">
        <p14:creationId xmlns:p14="http://schemas.microsoft.com/office/powerpoint/2010/main" val="22367136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29</a:t>
            </a:fld>
            <a:endParaRPr lang="en-US"/>
          </a:p>
        </p:txBody>
      </p:sp>
    </p:spTree>
    <p:extLst>
      <p:ext uri="{BB962C8B-B14F-4D97-AF65-F5344CB8AC3E}">
        <p14:creationId xmlns:p14="http://schemas.microsoft.com/office/powerpoint/2010/main" val="40649418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30</a:t>
            </a:fld>
            <a:endParaRPr lang="en-US"/>
          </a:p>
        </p:txBody>
      </p:sp>
    </p:spTree>
    <p:extLst>
      <p:ext uri="{BB962C8B-B14F-4D97-AF65-F5344CB8AC3E}">
        <p14:creationId xmlns:p14="http://schemas.microsoft.com/office/powerpoint/2010/main" val="2148290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3</a:t>
            </a:fld>
            <a:endParaRPr lang="en-US"/>
          </a:p>
        </p:txBody>
      </p:sp>
    </p:spTree>
    <p:extLst>
      <p:ext uri="{BB962C8B-B14F-4D97-AF65-F5344CB8AC3E}">
        <p14:creationId xmlns:p14="http://schemas.microsoft.com/office/powerpoint/2010/main" val="16032185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31</a:t>
            </a:fld>
            <a:endParaRPr lang="en-US"/>
          </a:p>
        </p:txBody>
      </p:sp>
    </p:spTree>
    <p:extLst>
      <p:ext uri="{BB962C8B-B14F-4D97-AF65-F5344CB8AC3E}">
        <p14:creationId xmlns:p14="http://schemas.microsoft.com/office/powerpoint/2010/main" val="24317731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32</a:t>
            </a:fld>
            <a:endParaRPr lang="en-US"/>
          </a:p>
        </p:txBody>
      </p:sp>
    </p:spTree>
    <p:extLst>
      <p:ext uri="{BB962C8B-B14F-4D97-AF65-F5344CB8AC3E}">
        <p14:creationId xmlns:p14="http://schemas.microsoft.com/office/powerpoint/2010/main" val="30654450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33</a:t>
            </a:fld>
            <a:endParaRPr lang="en-US"/>
          </a:p>
        </p:txBody>
      </p:sp>
    </p:spTree>
    <p:extLst>
      <p:ext uri="{BB962C8B-B14F-4D97-AF65-F5344CB8AC3E}">
        <p14:creationId xmlns:p14="http://schemas.microsoft.com/office/powerpoint/2010/main" val="23333271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34</a:t>
            </a:fld>
            <a:endParaRPr lang="en-US"/>
          </a:p>
        </p:txBody>
      </p:sp>
    </p:spTree>
    <p:extLst>
      <p:ext uri="{BB962C8B-B14F-4D97-AF65-F5344CB8AC3E}">
        <p14:creationId xmlns:p14="http://schemas.microsoft.com/office/powerpoint/2010/main" val="30355086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35</a:t>
            </a:fld>
            <a:endParaRPr lang="en-US"/>
          </a:p>
        </p:txBody>
      </p:sp>
    </p:spTree>
    <p:extLst>
      <p:ext uri="{BB962C8B-B14F-4D97-AF65-F5344CB8AC3E}">
        <p14:creationId xmlns:p14="http://schemas.microsoft.com/office/powerpoint/2010/main" val="34468228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36</a:t>
            </a:fld>
            <a:endParaRPr lang="en-US"/>
          </a:p>
        </p:txBody>
      </p:sp>
    </p:spTree>
    <p:extLst>
      <p:ext uri="{BB962C8B-B14F-4D97-AF65-F5344CB8AC3E}">
        <p14:creationId xmlns:p14="http://schemas.microsoft.com/office/powerpoint/2010/main" val="30179649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37</a:t>
            </a:fld>
            <a:endParaRPr lang="en-US"/>
          </a:p>
        </p:txBody>
      </p:sp>
    </p:spTree>
    <p:extLst>
      <p:ext uri="{BB962C8B-B14F-4D97-AF65-F5344CB8AC3E}">
        <p14:creationId xmlns:p14="http://schemas.microsoft.com/office/powerpoint/2010/main" val="2178098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4</a:t>
            </a:fld>
            <a:endParaRPr lang="en-US"/>
          </a:p>
        </p:txBody>
      </p:sp>
    </p:spTree>
    <p:extLst>
      <p:ext uri="{BB962C8B-B14F-4D97-AF65-F5344CB8AC3E}">
        <p14:creationId xmlns:p14="http://schemas.microsoft.com/office/powerpoint/2010/main" val="953252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6</a:t>
            </a:fld>
            <a:endParaRPr lang="en-US"/>
          </a:p>
        </p:txBody>
      </p:sp>
    </p:spTree>
    <p:extLst>
      <p:ext uri="{BB962C8B-B14F-4D97-AF65-F5344CB8AC3E}">
        <p14:creationId xmlns:p14="http://schemas.microsoft.com/office/powerpoint/2010/main" val="2406002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7</a:t>
            </a:fld>
            <a:endParaRPr lang="en-US"/>
          </a:p>
        </p:txBody>
      </p:sp>
    </p:spTree>
    <p:extLst>
      <p:ext uri="{BB962C8B-B14F-4D97-AF65-F5344CB8AC3E}">
        <p14:creationId xmlns:p14="http://schemas.microsoft.com/office/powerpoint/2010/main" val="4094730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person who asks questions, controls the conversation.</a:t>
            </a:r>
          </a:p>
        </p:txBody>
      </p:sp>
      <p:sp>
        <p:nvSpPr>
          <p:cNvPr id="4" name="Slide Number Placeholder 3"/>
          <p:cNvSpPr>
            <a:spLocks noGrp="1"/>
          </p:cNvSpPr>
          <p:nvPr>
            <p:ph type="sldNum" sz="quarter" idx="5"/>
          </p:nvPr>
        </p:nvSpPr>
        <p:spPr/>
        <p:txBody>
          <a:bodyPr/>
          <a:lstStyle/>
          <a:p>
            <a:fld id="{D405A137-988C-8F4D-A233-93A61A3809C0}" type="slidenum">
              <a:rPr lang="en-US" smtClean="0"/>
              <a:t>8</a:t>
            </a:fld>
            <a:endParaRPr lang="en-US"/>
          </a:p>
        </p:txBody>
      </p:sp>
    </p:spTree>
    <p:extLst>
      <p:ext uri="{BB962C8B-B14F-4D97-AF65-F5344CB8AC3E}">
        <p14:creationId xmlns:p14="http://schemas.microsoft.com/office/powerpoint/2010/main" val="6015812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9</a:t>
            </a:fld>
            <a:endParaRPr lang="en-US"/>
          </a:p>
        </p:txBody>
      </p:sp>
    </p:spTree>
    <p:extLst>
      <p:ext uri="{BB962C8B-B14F-4D97-AF65-F5344CB8AC3E}">
        <p14:creationId xmlns:p14="http://schemas.microsoft.com/office/powerpoint/2010/main" val="2944948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05A137-988C-8F4D-A233-93A61A3809C0}" type="slidenum">
              <a:rPr lang="en-US" smtClean="0"/>
              <a:t>10</a:t>
            </a:fld>
            <a:endParaRPr lang="en-US"/>
          </a:p>
        </p:txBody>
      </p:sp>
    </p:spTree>
    <p:extLst>
      <p:ext uri="{BB962C8B-B14F-4D97-AF65-F5344CB8AC3E}">
        <p14:creationId xmlns:p14="http://schemas.microsoft.com/office/powerpoint/2010/main" val="1056892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383547787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6218AF4-15AE-2F41-828B-2BAD81060CA9}" type="datetimeFigureOut">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3620337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39964200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15293440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26205712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23553658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8396978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5C6E3-4D3E-CD4B-AE2C-5F0A049DA241}"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41259310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3184190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41750802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6218AF4-15AE-2F41-828B-2BAD81060CA9}" type="datetimeFigureOut">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2109803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218AF4-15AE-2F41-828B-2BAD81060CA9}" type="datetimeFigureOut">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1794012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6218AF4-15AE-2F41-828B-2BAD81060CA9}" type="datetimeFigureOut">
              <a:rPr lang="en-US" smtClean="0"/>
              <a:t>5/8/19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2904956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6218AF4-15AE-2F41-828B-2BAD81060CA9}" type="datetimeFigureOut">
              <a:rPr lang="en-US" smtClean="0"/>
              <a:t>5/8/19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1189828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16218AF4-15AE-2F41-828B-2BAD81060CA9}" type="datetimeFigureOut">
              <a:rPr lang="en-US" smtClean="0"/>
              <a:t>5/8/19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3333074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6218AF4-15AE-2F41-828B-2BAD81060CA9}" type="datetimeFigureOut">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756490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6218AF4-15AE-2F41-828B-2BAD81060CA9}" type="datetimeFigureOut">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E5C6E3-4D3E-CD4B-AE2C-5F0A049DA241}" type="slidenum">
              <a:rPr lang="en-US" smtClean="0"/>
              <a:t>‹#›</a:t>
            </a:fld>
            <a:endParaRPr lang="en-US"/>
          </a:p>
        </p:txBody>
      </p:sp>
    </p:spTree>
    <p:extLst>
      <p:ext uri="{BB962C8B-B14F-4D97-AF65-F5344CB8AC3E}">
        <p14:creationId xmlns:p14="http://schemas.microsoft.com/office/powerpoint/2010/main" val="21786367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6218AF4-15AE-2F41-828B-2BAD81060CA9}" type="datetimeFigureOut">
              <a:rPr lang="en-US" smtClean="0"/>
              <a:t>5/8/19</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6E5C6E3-4D3E-CD4B-AE2C-5F0A049DA241}" type="slidenum">
              <a:rPr lang="en-US" smtClean="0"/>
              <a:t>‹#›</a:t>
            </a:fld>
            <a:endParaRPr lang="en-US"/>
          </a:p>
        </p:txBody>
      </p:sp>
    </p:spTree>
    <p:extLst>
      <p:ext uri="{BB962C8B-B14F-4D97-AF65-F5344CB8AC3E}">
        <p14:creationId xmlns:p14="http://schemas.microsoft.com/office/powerpoint/2010/main" val="2868665001"/>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6.tif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697963A-E285-4043-B21D-634933D5295A}"/>
              </a:ext>
            </a:extLst>
          </p:cNvPr>
          <p:cNvSpPr>
            <a:spLocks noGrp="1"/>
          </p:cNvSpPr>
          <p:nvPr>
            <p:ph type="ctrTitle"/>
          </p:nvPr>
        </p:nvSpPr>
        <p:spPr/>
        <p:txBody>
          <a:bodyPr>
            <a:normAutofit/>
          </a:bodyPr>
          <a:lstStyle/>
          <a:p>
            <a:r>
              <a:rPr lang="en-US" sz="6000" dirty="0"/>
              <a:t>Sharing your Faith:</a:t>
            </a:r>
          </a:p>
        </p:txBody>
      </p:sp>
      <p:sp>
        <p:nvSpPr>
          <p:cNvPr id="3" name="Subtitle 2">
            <a:extLst>
              <a:ext uri="{FF2B5EF4-FFF2-40B4-BE49-F238E27FC236}">
                <a16:creationId xmlns="" xmlns:a16="http://schemas.microsoft.com/office/drawing/2014/main" id="{C1BE611D-70F1-D146-B3D3-40997D1A7252}"/>
              </a:ext>
            </a:extLst>
          </p:cNvPr>
          <p:cNvSpPr>
            <a:spLocks noGrp="1"/>
          </p:cNvSpPr>
          <p:nvPr>
            <p:ph type="subTitle" idx="1"/>
          </p:nvPr>
        </p:nvSpPr>
        <p:spPr/>
        <p:txBody>
          <a:bodyPr>
            <a:normAutofit/>
          </a:bodyPr>
          <a:lstStyle/>
          <a:p>
            <a:r>
              <a:rPr lang="en-US" sz="2800" dirty="0"/>
              <a:t>How to use Questions to help you with personal evangelism</a:t>
            </a:r>
          </a:p>
        </p:txBody>
      </p:sp>
    </p:spTree>
    <p:extLst>
      <p:ext uri="{BB962C8B-B14F-4D97-AF65-F5344CB8AC3E}">
        <p14:creationId xmlns:p14="http://schemas.microsoft.com/office/powerpoint/2010/main" val="31717180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D586BAF-F7DB-C645-B5A3-CB3A3346C342}"/>
              </a:ext>
            </a:extLst>
          </p:cNvPr>
          <p:cNvSpPr>
            <a:spLocks noGrp="1"/>
          </p:cNvSpPr>
          <p:nvPr>
            <p:ph type="title"/>
          </p:nvPr>
        </p:nvSpPr>
        <p:spPr/>
        <p:txBody>
          <a:bodyPr/>
          <a:lstStyle/>
          <a:p>
            <a:r>
              <a:rPr lang="en-US" dirty="0"/>
              <a:t>What would you say?</a:t>
            </a:r>
          </a:p>
        </p:txBody>
      </p:sp>
      <p:sp>
        <p:nvSpPr>
          <p:cNvPr id="3" name="Content Placeholder 2">
            <a:extLst>
              <a:ext uri="{FF2B5EF4-FFF2-40B4-BE49-F238E27FC236}">
                <a16:creationId xmlns="" xmlns:a16="http://schemas.microsoft.com/office/drawing/2014/main" id="{1B5E3CC5-9B7D-0347-AD9B-61E832ADDF02}"/>
              </a:ext>
            </a:extLst>
          </p:cNvPr>
          <p:cNvSpPr>
            <a:spLocks noGrp="1"/>
          </p:cNvSpPr>
          <p:nvPr>
            <p:ph idx="1"/>
          </p:nvPr>
        </p:nvSpPr>
        <p:spPr/>
        <p:txBody>
          <a:bodyPr>
            <a:noAutofit/>
          </a:bodyPr>
          <a:lstStyle/>
          <a:p>
            <a:pPr marL="0" indent="0">
              <a:buNone/>
            </a:pPr>
            <a:r>
              <a:rPr lang="en-US" sz="2400" dirty="0"/>
              <a:t>You’re sitting at the car dealership, watching TV and waiting with other customers for your car to be serviced.  A TV news program highlights religious groups trying to influence important moral legislation.  The person sitting next to you says, “Haven’t those people ever heard of separation of church and state?  Those Christians are always trying to force their views on everyone else.  You can’t legislate morality.  Why don’t they just leave the rest of us alone?”  Other people are listening, and you don’t want to create a scene, but you feel you must say something.  What’s your next move?</a:t>
            </a:r>
          </a:p>
        </p:txBody>
      </p:sp>
      <p:sp>
        <p:nvSpPr>
          <p:cNvPr id="5" name="TextBox 4">
            <a:extLst>
              <a:ext uri="{FF2B5EF4-FFF2-40B4-BE49-F238E27FC236}">
                <a16:creationId xmlns="" xmlns:a16="http://schemas.microsoft.com/office/drawing/2014/main" id="{16E1FB03-B896-EB4F-9C9A-39B13D4FC3C7}"/>
              </a:ext>
            </a:extLst>
          </p:cNvPr>
          <p:cNvSpPr txBox="1"/>
          <p:nvPr/>
        </p:nvSpPr>
        <p:spPr>
          <a:xfrm>
            <a:off x="541176" y="6438122"/>
            <a:ext cx="2191306" cy="369332"/>
          </a:xfrm>
          <a:prstGeom prst="rect">
            <a:avLst/>
          </a:prstGeom>
          <a:noFill/>
        </p:spPr>
        <p:txBody>
          <a:bodyPr wrap="none" rtlCol="0">
            <a:spAutoFit/>
          </a:bodyPr>
          <a:lstStyle/>
          <a:p>
            <a:r>
              <a:rPr lang="en-US" dirty="0"/>
              <a:t>“Tactics”, </a:t>
            </a:r>
            <a:r>
              <a:rPr lang="en-US" dirty="0" err="1"/>
              <a:t>Kokul</a:t>
            </a:r>
            <a:r>
              <a:rPr lang="en-US" dirty="0"/>
              <a:t>, p.43.</a:t>
            </a:r>
          </a:p>
        </p:txBody>
      </p:sp>
    </p:spTree>
    <p:extLst>
      <p:ext uri="{BB962C8B-B14F-4D97-AF65-F5344CB8AC3E}">
        <p14:creationId xmlns:p14="http://schemas.microsoft.com/office/powerpoint/2010/main" val="271156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edge">
                                      <p:cBhvr>
                                        <p:cTn id="7"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9FE005-C46D-7842-9A86-7F2957CE8526}"/>
              </a:ext>
            </a:extLst>
          </p:cNvPr>
          <p:cNvSpPr>
            <a:spLocks noGrp="1"/>
          </p:cNvSpPr>
          <p:nvPr>
            <p:ph type="title"/>
          </p:nvPr>
        </p:nvSpPr>
        <p:spPr/>
        <p:txBody>
          <a:bodyPr/>
          <a:lstStyle/>
          <a:p>
            <a:r>
              <a:rPr lang="en-US" dirty="0"/>
              <a:t>The</a:t>
            </a:r>
            <a:r>
              <a:rPr lang="en-US" baseline="0" dirty="0"/>
              <a:t> Columbo Tactic</a:t>
            </a:r>
            <a:endParaRPr lang="en-US" dirty="0"/>
          </a:p>
        </p:txBody>
      </p:sp>
      <p:sp>
        <p:nvSpPr>
          <p:cNvPr id="3" name="Content Placeholder 2">
            <a:extLst>
              <a:ext uri="{FF2B5EF4-FFF2-40B4-BE49-F238E27FC236}">
                <a16:creationId xmlns="" xmlns:a16="http://schemas.microsoft.com/office/drawing/2014/main" id="{872700CF-3D9F-344D-A60E-5E7763B2911B}"/>
              </a:ext>
            </a:extLst>
          </p:cNvPr>
          <p:cNvSpPr>
            <a:spLocks noGrp="1"/>
          </p:cNvSpPr>
          <p:nvPr>
            <p:ph idx="1"/>
          </p:nvPr>
        </p:nvSpPr>
        <p:spPr/>
        <p:txBody>
          <a:bodyPr/>
          <a:lstStyle/>
          <a:p>
            <a:endParaRPr lang="en-US" dirty="0"/>
          </a:p>
        </p:txBody>
      </p:sp>
      <p:pic>
        <p:nvPicPr>
          <p:cNvPr id="4" name="Picture 3">
            <a:extLst>
              <a:ext uri="{FF2B5EF4-FFF2-40B4-BE49-F238E27FC236}">
                <a16:creationId xmlns="" xmlns:a16="http://schemas.microsoft.com/office/drawing/2014/main" id="{D72E331B-D81F-A74E-AC05-410DFE9B38D9}"/>
              </a:ext>
            </a:extLst>
          </p:cNvPr>
          <p:cNvPicPr>
            <a:picLocks noChangeAspect="1"/>
          </p:cNvPicPr>
          <p:nvPr/>
        </p:nvPicPr>
        <p:blipFill>
          <a:blip r:embed="rId3"/>
          <a:stretch>
            <a:fillRect/>
          </a:stretch>
        </p:blipFill>
        <p:spPr>
          <a:xfrm rot="578176">
            <a:off x="7328498" y="1696224"/>
            <a:ext cx="4204798" cy="4540819"/>
          </a:xfrm>
          <a:prstGeom prst="rect">
            <a:avLst/>
          </a:prstGeom>
        </p:spPr>
      </p:pic>
    </p:spTree>
    <p:extLst>
      <p:ext uri="{BB962C8B-B14F-4D97-AF65-F5344CB8AC3E}">
        <p14:creationId xmlns:p14="http://schemas.microsoft.com/office/powerpoint/2010/main" val="2178397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A086A98-AC8F-D348-8A23-76E7952ED928}"/>
              </a:ext>
            </a:extLst>
          </p:cNvPr>
          <p:cNvSpPr>
            <a:spLocks noGrp="1"/>
          </p:cNvSpPr>
          <p:nvPr>
            <p:ph type="title"/>
          </p:nvPr>
        </p:nvSpPr>
        <p:spPr/>
        <p:txBody>
          <a:bodyPr/>
          <a:lstStyle/>
          <a:p>
            <a:r>
              <a:rPr lang="en-US" dirty="0"/>
              <a:t>Question 1:  What do you mean by that?</a:t>
            </a:r>
          </a:p>
        </p:txBody>
      </p:sp>
      <p:sp>
        <p:nvSpPr>
          <p:cNvPr id="3" name="Content Placeholder 2">
            <a:extLst>
              <a:ext uri="{FF2B5EF4-FFF2-40B4-BE49-F238E27FC236}">
                <a16:creationId xmlns="" xmlns:a16="http://schemas.microsoft.com/office/drawing/2014/main" id="{78258593-18E0-4740-8F98-B2DDD4BAD65B}"/>
              </a:ext>
            </a:extLst>
          </p:cNvPr>
          <p:cNvSpPr>
            <a:spLocks noGrp="1"/>
          </p:cNvSpPr>
          <p:nvPr>
            <p:ph idx="1"/>
          </p:nvPr>
        </p:nvSpPr>
        <p:spPr/>
        <p:txBody>
          <a:bodyPr>
            <a:normAutofit/>
          </a:bodyPr>
          <a:lstStyle/>
          <a:p>
            <a:r>
              <a:rPr lang="en-US" sz="3200" dirty="0"/>
              <a:t>Helps gather information</a:t>
            </a:r>
          </a:p>
          <a:p>
            <a:r>
              <a:rPr lang="en-US" sz="3200" dirty="0"/>
              <a:t>Helps you understand what the other person means</a:t>
            </a:r>
          </a:p>
          <a:p>
            <a:r>
              <a:rPr lang="en-US" sz="3200" dirty="0"/>
              <a:t>Helps them clarify what they mean</a:t>
            </a:r>
          </a:p>
        </p:txBody>
      </p:sp>
    </p:spTree>
    <p:extLst>
      <p:ext uri="{BB962C8B-B14F-4D97-AF65-F5344CB8AC3E}">
        <p14:creationId xmlns:p14="http://schemas.microsoft.com/office/powerpoint/2010/main" val="2214994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8A61B4A-96C4-F945-AC60-DF6DC98CD0BE}"/>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 xmlns:a16="http://schemas.microsoft.com/office/drawing/2014/main" id="{48E90462-62CD-AE4F-A6FA-773FD0C82DF0}"/>
              </a:ext>
            </a:extLst>
          </p:cNvPr>
          <p:cNvSpPr>
            <a:spLocks noGrp="1"/>
          </p:cNvSpPr>
          <p:nvPr>
            <p:ph idx="1"/>
          </p:nvPr>
        </p:nvSpPr>
        <p:spPr/>
        <p:txBody>
          <a:bodyPr>
            <a:normAutofit/>
          </a:bodyPr>
          <a:lstStyle/>
          <a:p>
            <a:pPr marL="0" indent="0">
              <a:buNone/>
            </a:pPr>
            <a:r>
              <a:rPr lang="en-US" sz="3200" dirty="0"/>
              <a:t>It’s irrational to believe in God.</a:t>
            </a:r>
          </a:p>
          <a:p>
            <a:pPr marL="0" indent="0">
              <a:buNone/>
            </a:pPr>
            <a:endParaRPr lang="en-US" sz="3200" dirty="0"/>
          </a:p>
          <a:p>
            <a:pPr marL="0" indent="0">
              <a:buNone/>
            </a:pPr>
            <a:r>
              <a:rPr lang="en-US" sz="3200" dirty="0"/>
              <a:t>What do you mean by “God”? </a:t>
            </a:r>
          </a:p>
        </p:txBody>
      </p:sp>
    </p:spTree>
    <p:extLst>
      <p:ext uri="{BB962C8B-B14F-4D97-AF65-F5344CB8AC3E}">
        <p14:creationId xmlns:p14="http://schemas.microsoft.com/office/powerpoint/2010/main" val="2868315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checkerboard(across)">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6558A45-238A-7344-BE4F-E370791C4C14}"/>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 xmlns:a16="http://schemas.microsoft.com/office/drawing/2014/main" id="{F119BD92-4F01-E546-BB25-F617F6D6830E}"/>
              </a:ext>
            </a:extLst>
          </p:cNvPr>
          <p:cNvSpPr>
            <a:spLocks noGrp="1"/>
          </p:cNvSpPr>
          <p:nvPr>
            <p:ph idx="1"/>
          </p:nvPr>
        </p:nvSpPr>
        <p:spPr/>
        <p:txBody>
          <a:bodyPr>
            <a:normAutofit/>
          </a:bodyPr>
          <a:lstStyle/>
          <a:p>
            <a:pPr marL="0" indent="0">
              <a:buNone/>
            </a:pPr>
            <a:r>
              <a:rPr lang="en-US" sz="3200" dirty="0"/>
              <a:t>All religions are basically the same / All religions teach basically the same things.</a:t>
            </a:r>
          </a:p>
          <a:p>
            <a:pPr marL="0" indent="0">
              <a:buNone/>
            </a:pPr>
            <a:endParaRPr lang="en-US" sz="3200" dirty="0"/>
          </a:p>
          <a:p>
            <a:pPr marL="0" indent="0">
              <a:buNone/>
            </a:pPr>
            <a:r>
              <a:rPr lang="en-US" sz="3200" dirty="0"/>
              <a:t>How are they the same?</a:t>
            </a:r>
          </a:p>
        </p:txBody>
      </p:sp>
    </p:spTree>
    <p:extLst>
      <p:ext uri="{BB962C8B-B14F-4D97-AF65-F5344CB8AC3E}">
        <p14:creationId xmlns:p14="http://schemas.microsoft.com/office/powerpoint/2010/main" val="79629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checkerboard(across)">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6350571-A63B-014C-A218-01AE6D4F5D3C}"/>
              </a:ext>
            </a:extLst>
          </p:cNvPr>
          <p:cNvSpPr>
            <a:spLocks noGrp="1"/>
          </p:cNvSpPr>
          <p:nvPr>
            <p:ph type="title"/>
          </p:nvPr>
        </p:nvSpPr>
        <p:spPr/>
        <p:txBody>
          <a:bodyPr/>
          <a:lstStyle/>
          <a:p>
            <a:pPr marL="0" lvl="0" indent="0">
              <a:buNone/>
            </a:pPr>
            <a:r>
              <a:rPr lang="en-US" sz="3200" dirty="0"/>
              <a:t>Examples</a:t>
            </a:r>
            <a:endParaRPr lang="en-US" dirty="0"/>
          </a:p>
        </p:txBody>
      </p:sp>
      <p:sp>
        <p:nvSpPr>
          <p:cNvPr id="3" name="Content Placeholder 2">
            <a:extLst>
              <a:ext uri="{FF2B5EF4-FFF2-40B4-BE49-F238E27FC236}">
                <a16:creationId xmlns="" xmlns:a16="http://schemas.microsoft.com/office/drawing/2014/main" id="{75B12CD1-86B0-7B45-8E03-DE522D0FACB9}"/>
              </a:ext>
            </a:extLst>
          </p:cNvPr>
          <p:cNvSpPr>
            <a:spLocks noGrp="1"/>
          </p:cNvSpPr>
          <p:nvPr>
            <p:ph idx="1"/>
          </p:nvPr>
        </p:nvSpPr>
        <p:spPr/>
        <p:txBody>
          <a:bodyPr>
            <a:normAutofit/>
          </a:bodyPr>
          <a:lstStyle/>
          <a:p>
            <a:pPr marL="0" indent="0">
              <a:buNone/>
            </a:pPr>
            <a:r>
              <a:rPr lang="en-US" sz="3600" dirty="0"/>
              <a:t>You shouldn’t force your morality on others!</a:t>
            </a:r>
          </a:p>
          <a:p>
            <a:pPr marL="0" indent="0">
              <a:buNone/>
            </a:pPr>
            <a:endParaRPr lang="en-US" sz="3600" dirty="0"/>
          </a:p>
          <a:p>
            <a:pPr marL="0" indent="0">
              <a:buNone/>
            </a:pPr>
            <a:r>
              <a:rPr lang="en-US" sz="3600" dirty="0"/>
              <a:t>How am I </a:t>
            </a:r>
            <a:r>
              <a:rPr lang="en-US" sz="3600" u="sng" dirty="0"/>
              <a:t>forcing</a:t>
            </a:r>
            <a:r>
              <a:rPr lang="en-US" sz="3600" dirty="0"/>
              <a:t> my morality on you?</a:t>
            </a:r>
          </a:p>
        </p:txBody>
      </p:sp>
    </p:spTree>
    <p:extLst>
      <p:ext uri="{BB962C8B-B14F-4D97-AF65-F5344CB8AC3E}">
        <p14:creationId xmlns:p14="http://schemas.microsoft.com/office/powerpoint/2010/main" val="1911549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checkerboard(across)">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21809D-3130-774F-B8A9-DBCD7C593CCC}"/>
              </a:ext>
            </a:extLst>
          </p:cNvPr>
          <p:cNvSpPr>
            <a:spLocks noGrp="1"/>
          </p:cNvSpPr>
          <p:nvPr>
            <p:ph type="title"/>
          </p:nvPr>
        </p:nvSpPr>
        <p:spPr/>
        <p:txBody>
          <a:bodyPr/>
          <a:lstStyle/>
          <a:p>
            <a:r>
              <a:rPr lang="en-US" dirty="0"/>
              <a:t>Question</a:t>
            </a:r>
            <a:r>
              <a:rPr lang="en-US" baseline="0" dirty="0"/>
              <a:t> 2:  How did you come to that conclusion (HDYCTTC)? </a:t>
            </a:r>
            <a:endParaRPr lang="en-US" dirty="0"/>
          </a:p>
        </p:txBody>
      </p:sp>
      <p:sp>
        <p:nvSpPr>
          <p:cNvPr id="3" name="Content Placeholder 2">
            <a:extLst>
              <a:ext uri="{FF2B5EF4-FFF2-40B4-BE49-F238E27FC236}">
                <a16:creationId xmlns="" xmlns:a16="http://schemas.microsoft.com/office/drawing/2014/main" id="{A2D8B694-442D-924F-ABA7-13E8CDFD69C3}"/>
              </a:ext>
            </a:extLst>
          </p:cNvPr>
          <p:cNvSpPr>
            <a:spLocks noGrp="1"/>
          </p:cNvSpPr>
          <p:nvPr>
            <p:ph idx="1"/>
          </p:nvPr>
        </p:nvSpPr>
        <p:spPr/>
        <p:txBody>
          <a:bodyPr>
            <a:normAutofit/>
          </a:bodyPr>
          <a:lstStyle/>
          <a:p>
            <a:pPr marL="0" indent="0">
              <a:buNone/>
            </a:pPr>
            <a:r>
              <a:rPr lang="en-US" sz="2800" dirty="0"/>
              <a:t>Burden of Proof:  He who makes a claim, bears the burden!</a:t>
            </a:r>
          </a:p>
          <a:p>
            <a:pPr marL="0" indent="0">
              <a:buNone/>
            </a:pPr>
            <a:endParaRPr lang="en-US" sz="2800" dirty="0"/>
          </a:p>
          <a:p>
            <a:pPr marL="0" indent="0">
              <a:buNone/>
            </a:pPr>
            <a:r>
              <a:rPr lang="en-US" sz="2800" dirty="0"/>
              <a:t>Helps you understand </a:t>
            </a:r>
            <a:r>
              <a:rPr lang="en-US" sz="2800" i="1" dirty="0"/>
              <a:t>why</a:t>
            </a:r>
            <a:r>
              <a:rPr lang="en-US" sz="2800" dirty="0"/>
              <a:t> the other person thinks what they think</a:t>
            </a:r>
          </a:p>
          <a:p>
            <a:pPr marL="0" indent="0">
              <a:buNone/>
            </a:pPr>
            <a:r>
              <a:rPr lang="en-US" sz="2800" dirty="0"/>
              <a:t>(*Don’t be surprised if you get a blank stare)</a:t>
            </a:r>
          </a:p>
          <a:p>
            <a:pPr marL="0" indent="0">
              <a:buNone/>
            </a:pPr>
            <a:endParaRPr lang="en-US" sz="2800" dirty="0"/>
          </a:p>
          <a:p>
            <a:pPr marL="0" indent="0">
              <a:buNone/>
            </a:pPr>
            <a:r>
              <a:rPr lang="en-US" sz="2800" dirty="0"/>
              <a:t>”Facts can be very inconvenient things” (C.S. Lewis)</a:t>
            </a:r>
          </a:p>
        </p:txBody>
      </p:sp>
    </p:spTree>
    <p:extLst>
      <p:ext uri="{BB962C8B-B14F-4D97-AF65-F5344CB8AC3E}">
        <p14:creationId xmlns:p14="http://schemas.microsoft.com/office/powerpoint/2010/main" val="1721308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linds(horizontal)">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76AEAFD-3AF8-DA4D-837C-D63F2B6BBE78}"/>
              </a:ext>
            </a:extLst>
          </p:cNvPr>
          <p:cNvSpPr>
            <a:spLocks noGrp="1"/>
          </p:cNvSpPr>
          <p:nvPr>
            <p:ph type="title"/>
          </p:nvPr>
        </p:nvSpPr>
        <p:spPr/>
        <p:txBody>
          <a:bodyPr/>
          <a:lstStyle/>
          <a:p>
            <a:pPr marL="0" lvl="0" indent="0">
              <a:buNone/>
            </a:pPr>
            <a:r>
              <a:rPr lang="en-US" dirty="0"/>
              <a:t>Variations on “HDYCTTC”</a:t>
            </a:r>
          </a:p>
        </p:txBody>
      </p:sp>
      <p:sp>
        <p:nvSpPr>
          <p:cNvPr id="3" name="Content Placeholder 2">
            <a:extLst>
              <a:ext uri="{FF2B5EF4-FFF2-40B4-BE49-F238E27FC236}">
                <a16:creationId xmlns="" xmlns:a16="http://schemas.microsoft.com/office/drawing/2014/main" id="{9190CE93-D931-FD48-B781-48B0706559C9}"/>
              </a:ext>
            </a:extLst>
          </p:cNvPr>
          <p:cNvSpPr>
            <a:spLocks noGrp="1"/>
          </p:cNvSpPr>
          <p:nvPr>
            <p:ph idx="1"/>
          </p:nvPr>
        </p:nvSpPr>
        <p:spPr/>
        <p:txBody>
          <a:bodyPr>
            <a:normAutofit/>
          </a:bodyPr>
          <a:lstStyle/>
          <a:p>
            <a:r>
              <a:rPr lang="en-US" sz="3200" dirty="0"/>
              <a:t>Why do you say that?</a:t>
            </a:r>
          </a:p>
          <a:p>
            <a:r>
              <a:rPr lang="en-US" sz="3200" dirty="0"/>
              <a:t>What are your reasons for holding that view?</a:t>
            </a:r>
          </a:p>
          <a:p>
            <a:r>
              <a:rPr lang="en-US" sz="3200" dirty="0"/>
              <a:t>I’m curious, why does that idea seem compelling to you?</a:t>
            </a:r>
          </a:p>
          <a:p>
            <a:r>
              <a:rPr lang="en-US" sz="3200" dirty="0"/>
              <a:t>Why would you believe that?</a:t>
            </a:r>
          </a:p>
        </p:txBody>
      </p:sp>
    </p:spTree>
    <p:extLst>
      <p:ext uri="{BB962C8B-B14F-4D97-AF65-F5344CB8AC3E}">
        <p14:creationId xmlns:p14="http://schemas.microsoft.com/office/powerpoint/2010/main" val="2928742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21CC1DB-CABE-754F-B638-FF873C9D87C7}"/>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 xmlns:a16="http://schemas.microsoft.com/office/drawing/2014/main" id="{D8C1ABF7-5009-D240-BBEF-A3044F727283}"/>
              </a:ext>
            </a:extLst>
          </p:cNvPr>
          <p:cNvSpPr>
            <a:spLocks noGrp="1"/>
          </p:cNvSpPr>
          <p:nvPr>
            <p:ph idx="1"/>
          </p:nvPr>
        </p:nvSpPr>
        <p:spPr>
          <a:xfrm>
            <a:off x="685801" y="1866123"/>
            <a:ext cx="10131425" cy="3925078"/>
          </a:xfrm>
        </p:spPr>
        <p:txBody>
          <a:bodyPr>
            <a:noAutofit/>
          </a:bodyPr>
          <a:lstStyle/>
          <a:p>
            <a:pPr marL="0" indent="0">
              <a:buNone/>
            </a:pPr>
            <a:r>
              <a:rPr lang="en-US" sz="2400" dirty="0"/>
              <a:t>It’s irrational to believe in a god.</a:t>
            </a:r>
          </a:p>
          <a:p>
            <a:pPr marL="0" indent="0">
              <a:buNone/>
            </a:pPr>
            <a:endParaRPr lang="en-US" sz="2400" dirty="0"/>
          </a:p>
          <a:p>
            <a:pPr marL="0" indent="0">
              <a:buNone/>
            </a:pPr>
            <a:r>
              <a:rPr lang="en-US" sz="2400" dirty="0"/>
              <a:t>	What do you mean by “a god”?</a:t>
            </a:r>
          </a:p>
          <a:p>
            <a:pPr marL="0" indent="0">
              <a:buNone/>
            </a:pPr>
            <a:endParaRPr lang="en-US" sz="2400" dirty="0"/>
          </a:p>
          <a:p>
            <a:pPr marL="0" indent="0">
              <a:buNone/>
            </a:pPr>
            <a:r>
              <a:rPr lang="en-US" sz="2400" dirty="0"/>
              <a:t> I mean a being that you can’t see or test scientifically for whom there is no evidence.</a:t>
            </a:r>
          </a:p>
          <a:p>
            <a:pPr marL="0" indent="0">
              <a:buNone/>
            </a:pPr>
            <a:r>
              <a:rPr lang="en-US" sz="2400" dirty="0"/>
              <a:t/>
            </a:r>
            <a:br>
              <a:rPr lang="en-US" sz="2400" dirty="0"/>
            </a:br>
            <a:r>
              <a:rPr lang="en-US" sz="2400" dirty="0"/>
              <a:t>	How did you come to the conclusions that there’s no evidence for God?  </a:t>
            </a:r>
          </a:p>
          <a:p>
            <a:pPr marL="0" indent="0">
              <a:buNone/>
            </a:pPr>
            <a:r>
              <a:rPr lang="en-US" sz="2400" dirty="0"/>
              <a:t>      Why do you think it’s irrational to believe in something you can’t see?</a:t>
            </a:r>
          </a:p>
        </p:txBody>
      </p:sp>
    </p:spTree>
    <p:extLst>
      <p:ext uri="{BB962C8B-B14F-4D97-AF65-F5344CB8AC3E}">
        <p14:creationId xmlns:p14="http://schemas.microsoft.com/office/powerpoint/2010/main" val="164655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down)">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wipe(down)">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down)">
                                      <p:cBhvr>
                                        <p:cTn id="22" dur="500"/>
                                        <p:tgtEl>
                                          <p:spTgt spid="3">
                                            <p:txEl>
                                              <p:pRg st="5" end="5"/>
                                            </p:txEl>
                                          </p:spTgt>
                                        </p:tgtEl>
                                      </p:cBhvr>
                                    </p:animEffect>
                                  </p:childTnLst>
                                </p:cTn>
                              </p:par>
                            </p:childTnLst>
                          </p:cTn>
                        </p:par>
                        <p:par>
                          <p:cTn id="23" fill="hold">
                            <p:stCondLst>
                              <p:cond delay="500"/>
                            </p:stCondLst>
                            <p:childTnLst>
                              <p:par>
                                <p:cTn id="24" presetID="22" presetClass="entr" presetSubtype="4" fill="hold" grpId="0" nodeType="after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wipe(down)">
                                      <p:cBhvr>
                                        <p:cTn id="2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E8B8848-BC7F-4344-8B5F-D74349ADD4AF}"/>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 xmlns:a16="http://schemas.microsoft.com/office/drawing/2014/main" id="{8958175F-7C2E-A943-8790-CB96F64F392A}"/>
              </a:ext>
            </a:extLst>
          </p:cNvPr>
          <p:cNvSpPr>
            <a:spLocks noGrp="1"/>
          </p:cNvSpPr>
          <p:nvPr>
            <p:ph idx="1"/>
          </p:nvPr>
        </p:nvSpPr>
        <p:spPr/>
        <p:txBody>
          <a:bodyPr>
            <a:normAutofit/>
          </a:bodyPr>
          <a:lstStyle/>
          <a:p>
            <a:pPr marL="0" indent="0">
              <a:buNone/>
            </a:pPr>
            <a:r>
              <a:rPr lang="en-US" sz="3200" dirty="0"/>
              <a:t>The only things you can know are what you can prove scientifically.</a:t>
            </a:r>
          </a:p>
          <a:p>
            <a:pPr marL="0" indent="0">
              <a:buNone/>
            </a:pPr>
            <a:endParaRPr lang="en-US" sz="3200" dirty="0"/>
          </a:p>
          <a:p>
            <a:pPr marL="0" indent="0">
              <a:buNone/>
            </a:pPr>
            <a:r>
              <a:rPr lang="en-US" sz="3200" dirty="0"/>
              <a:t>	Well how do you know that? / How do you prove </a:t>
            </a:r>
            <a:r>
              <a:rPr lang="en-US" sz="3200" i="1" dirty="0"/>
              <a:t>that</a:t>
            </a:r>
            <a:r>
              <a:rPr lang="en-US" sz="3200" dirty="0"/>
              <a:t> scientifically?</a:t>
            </a:r>
          </a:p>
        </p:txBody>
      </p:sp>
    </p:spTree>
    <p:extLst>
      <p:ext uri="{BB962C8B-B14F-4D97-AF65-F5344CB8AC3E}">
        <p14:creationId xmlns:p14="http://schemas.microsoft.com/office/powerpoint/2010/main" val="1589958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down)">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7389203-7C99-674C-8EE7-8AEF3DD493D8}"/>
              </a:ext>
            </a:extLst>
          </p:cNvPr>
          <p:cNvSpPr>
            <a:spLocks noGrp="1"/>
          </p:cNvSpPr>
          <p:nvPr>
            <p:ph type="title"/>
          </p:nvPr>
        </p:nvSpPr>
        <p:spPr>
          <a:xfrm>
            <a:off x="629817" y="2121160"/>
            <a:ext cx="10131425" cy="1456267"/>
          </a:xfrm>
        </p:spPr>
        <p:txBody>
          <a:bodyPr>
            <a:normAutofit/>
          </a:bodyPr>
          <a:lstStyle/>
          <a:p>
            <a:r>
              <a:rPr lang="en-US" sz="4800" dirty="0"/>
              <a:t>Reality is on our side!</a:t>
            </a:r>
          </a:p>
        </p:txBody>
      </p:sp>
    </p:spTree>
    <p:extLst>
      <p:ext uri="{BB962C8B-B14F-4D97-AF65-F5344CB8AC3E}">
        <p14:creationId xmlns:p14="http://schemas.microsoft.com/office/powerpoint/2010/main" val="382509334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CB6AEA-9436-AC46-9F24-465C5FD740F9}"/>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 xmlns:a16="http://schemas.microsoft.com/office/drawing/2014/main" id="{46673DD7-32E7-1C45-BB11-58A62C16E1F3}"/>
              </a:ext>
            </a:extLst>
          </p:cNvPr>
          <p:cNvSpPr>
            <a:spLocks noGrp="1"/>
          </p:cNvSpPr>
          <p:nvPr>
            <p:ph idx="1"/>
          </p:nvPr>
        </p:nvSpPr>
        <p:spPr/>
        <p:txBody>
          <a:bodyPr>
            <a:normAutofit fontScale="92500" lnSpcReduction="10000"/>
          </a:bodyPr>
          <a:lstStyle/>
          <a:p>
            <a:pPr marL="0" indent="0">
              <a:buNone/>
            </a:pPr>
            <a:r>
              <a:rPr lang="en-US" sz="3200" dirty="0"/>
              <a:t>Science</a:t>
            </a:r>
            <a:r>
              <a:rPr lang="en-US" sz="3200" baseline="0" dirty="0"/>
              <a:t> has proven that evolution is true?</a:t>
            </a:r>
          </a:p>
          <a:p>
            <a:pPr marL="0" indent="0">
              <a:buNone/>
            </a:pPr>
            <a:r>
              <a:rPr lang="en-US" sz="3200" baseline="0" dirty="0"/>
              <a:t>         (First ask what </a:t>
            </a:r>
            <a:r>
              <a:rPr lang="en-US" sz="3200" i="1" baseline="0" dirty="0"/>
              <a:t>other </a:t>
            </a:r>
            <a:r>
              <a:rPr lang="en-US" sz="3200" baseline="0" dirty="0"/>
              <a:t>question?)</a:t>
            </a:r>
          </a:p>
          <a:p>
            <a:pPr marL="0" indent="0">
              <a:buNone/>
            </a:pPr>
            <a:endParaRPr lang="en-US" sz="3200" baseline="0" dirty="0"/>
          </a:p>
          <a:p>
            <a:pPr marL="0" indent="0">
              <a:buNone/>
            </a:pPr>
            <a:r>
              <a:rPr lang="en-US" sz="3200" baseline="0" dirty="0"/>
              <a:t>Well how did you come to that conclusion?</a:t>
            </a:r>
          </a:p>
          <a:p>
            <a:pPr marL="0" indent="0">
              <a:buNone/>
            </a:pPr>
            <a:r>
              <a:rPr lang="en-US" sz="3200" baseline="0" dirty="0"/>
              <a:t>(or) </a:t>
            </a:r>
            <a:br>
              <a:rPr lang="en-US" sz="3200" baseline="0" dirty="0"/>
            </a:br>
            <a:r>
              <a:rPr lang="en-US" sz="3200" baseline="0" dirty="0"/>
              <a:t>What scientific evidence to you have that shows evolution is true?</a:t>
            </a:r>
          </a:p>
        </p:txBody>
      </p:sp>
    </p:spTree>
    <p:extLst>
      <p:ext uri="{BB962C8B-B14F-4D97-AF65-F5344CB8AC3E}">
        <p14:creationId xmlns:p14="http://schemas.microsoft.com/office/powerpoint/2010/main" val="2755484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strips(down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strips(down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strips(downLeft)">
                                      <p:cBhvr>
                                        <p:cTn id="17" dur="500"/>
                                        <p:tgtEl>
                                          <p:spTgt spid="3">
                                            <p:txEl>
                                              <p:pRg st="3" end="3"/>
                                            </p:txEl>
                                          </p:spTgt>
                                        </p:tgtEl>
                                      </p:cBhvr>
                                    </p:animEffect>
                                  </p:childTnLst>
                                </p:cTn>
                              </p:par>
                            </p:childTnLst>
                          </p:cTn>
                        </p:par>
                        <p:par>
                          <p:cTn id="18" fill="hold">
                            <p:stCondLst>
                              <p:cond delay="500"/>
                            </p:stCondLst>
                            <p:childTnLst>
                              <p:par>
                                <p:cTn id="19" presetID="18" presetClass="entr" presetSubtype="12" fill="hold" grpId="0" nodeType="after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strips(downLeft)">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6AACD05-2EAD-1347-A529-9479217D8253}"/>
              </a:ext>
            </a:extLst>
          </p:cNvPr>
          <p:cNvSpPr>
            <a:spLocks noGrp="1"/>
          </p:cNvSpPr>
          <p:nvPr>
            <p:ph type="title"/>
          </p:nvPr>
        </p:nvSpPr>
        <p:spPr/>
        <p:txBody>
          <a:bodyPr/>
          <a:lstStyle/>
          <a:p>
            <a:r>
              <a:rPr lang="en-US" dirty="0"/>
              <a:t>Question</a:t>
            </a:r>
            <a:r>
              <a:rPr lang="en-US" baseline="0" dirty="0"/>
              <a:t> 3:  Have you ever considered…?</a:t>
            </a:r>
            <a:endParaRPr lang="en-US" dirty="0"/>
          </a:p>
        </p:txBody>
      </p:sp>
      <p:sp>
        <p:nvSpPr>
          <p:cNvPr id="3" name="Content Placeholder 2">
            <a:extLst>
              <a:ext uri="{FF2B5EF4-FFF2-40B4-BE49-F238E27FC236}">
                <a16:creationId xmlns="" xmlns:a16="http://schemas.microsoft.com/office/drawing/2014/main" id="{6B6CDD7B-727F-9A41-8F9C-7E891B957A5A}"/>
              </a:ext>
            </a:extLst>
          </p:cNvPr>
          <p:cNvSpPr>
            <a:spLocks noGrp="1"/>
          </p:cNvSpPr>
          <p:nvPr>
            <p:ph idx="1"/>
          </p:nvPr>
        </p:nvSpPr>
        <p:spPr/>
        <p:txBody>
          <a:bodyPr>
            <a:normAutofit/>
          </a:bodyPr>
          <a:lstStyle/>
          <a:p>
            <a:pPr marL="0" indent="0">
              <a:buNone/>
            </a:pPr>
            <a:r>
              <a:rPr lang="en-US" sz="3200" dirty="0"/>
              <a:t>Good question to ask to gently challenge someone </a:t>
            </a:r>
            <a:r>
              <a:rPr lang="en-US" sz="3200" u="sng" dirty="0"/>
              <a:t>or</a:t>
            </a:r>
            <a:r>
              <a:rPr lang="en-US" sz="3200" dirty="0"/>
              <a:t> encourage them to think about your perspective.</a:t>
            </a:r>
          </a:p>
        </p:txBody>
      </p:sp>
    </p:spTree>
    <p:extLst>
      <p:ext uri="{BB962C8B-B14F-4D97-AF65-F5344CB8AC3E}">
        <p14:creationId xmlns:p14="http://schemas.microsoft.com/office/powerpoint/2010/main" val="70511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strips(downLeft)">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91886CA-B75B-014A-AA9B-80C92252E6CE}"/>
              </a:ext>
            </a:extLst>
          </p:cNvPr>
          <p:cNvSpPr>
            <a:spLocks noGrp="1"/>
          </p:cNvSpPr>
          <p:nvPr>
            <p:ph type="title"/>
          </p:nvPr>
        </p:nvSpPr>
        <p:spPr/>
        <p:txBody>
          <a:bodyPr/>
          <a:lstStyle/>
          <a:p>
            <a:r>
              <a:rPr lang="en-US" dirty="0"/>
              <a:t>Have you ever</a:t>
            </a:r>
            <a:r>
              <a:rPr lang="en-US" baseline="0" dirty="0"/>
              <a:t> considered…</a:t>
            </a:r>
            <a:endParaRPr lang="en-US" dirty="0"/>
          </a:p>
        </p:txBody>
      </p:sp>
      <p:sp>
        <p:nvSpPr>
          <p:cNvPr id="3" name="Content Placeholder 2">
            <a:extLst>
              <a:ext uri="{FF2B5EF4-FFF2-40B4-BE49-F238E27FC236}">
                <a16:creationId xmlns="" xmlns:a16="http://schemas.microsoft.com/office/drawing/2014/main" id="{523E7615-1189-7949-9FBE-DA92B00136F0}"/>
              </a:ext>
            </a:extLst>
          </p:cNvPr>
          <p:cNvSpPr>
            <a:spLocks noGrp="1"/>
          </p:cNvSpPr>
          <p:nvPr>
            <p:ph idx="1"/>
          </p:nvPr>
        </p:nvSpPr>
        <p:spPr>
          <a:xfrm>
            <a:off x="685801" y="2065867"/>
            <a:ext cx="10131425" cy="3649133"/>
          </a:xfrm>
        </p:spPr>
        <p:txBody>
          <a:bodyPr>
            <a:normAutofit fontScale="92500" lnSpcReduction="10000"/>
          </a:bodyPr>
          <a:lstStyle/>
          <a:p>
            <a:pPr marL="0" indent="0">
              <a:buNone/>
            </a:pPr>
            <a:r>
              <a:rPr lang="en-US" sz="3600" dirty="0"/>
              <a:t>The Bible was just a bunch of ancient stories merely written by men</a:t>
            </a:r>
            <a:r>
              <a:rPr lang="en-US" sz="3600" dirty="0" smtClean="0"/>
              <a:t>.</a:t>
            </a:r>
          </a:p>
          <a:p>
            <a:pPr marL="0" indent="0">
              <a:buNone/>
            </a:pPr>
            <a:endParaRPr lang="en-US" sz="3600" dirty="0"/>
          </a:p>
          <a:p>
            <a:pPr marL="0" indent="0">
              <a:buNone/>
            </a:pPr>
            <a:r>
              <a:rPr lang="en-US" sz="3600" dirty="0" smtClean="0"/>
              <a:t>Have you ever considered t</a:t>
            </a:r>
            <a:r>
              <a:rPr lang="en-US" sz="3600" dirty="0" smtClean="0"/>
              <a:t>hat </a:t>
            </a:r>
            <a:r>
              <a:rPr lang="en-US" sz="3600" dirty="0"/>
              <a:t>if the Bible were ‘merely written by men’ it would be very hard to account for fulfilled prophecy contained in the Bible?  How would one explain that?</a:t>
            </a:r>
          </a:p>
        </p:txBody>
      </p:sp>
    </p:spTree>
    <p:extLst>
      <p:ext uri="{BB962C8B-B14F-4D97-AF65-F5344CB8AC3E}">
        <p14:creationId xmlns:p14="http://schemas.microsoft.com/office/powerpoint/2010/main" val="3972765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checkerboard(across)">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6604FB-D38C-174B-883E-290052603BD2}"/>
              </a:ext>
            </a:extLst>
          </p:cNvPr>
          <p:cNvSpPr>
            <a:spLocks noGrp="1"/>
          </p:cNvSpPr>
          <p:nvPr>
            <p:ph type="title"/>
          </p:nvPr>
        </p:nvSpPr>
        <p:spPr/>
        <p:txBody>
          <a:bodyPr/>
          <a:lstStyle/>
          <a:p>
            <a:r>
              <a:rPr lang="en-US" dirty="0"/>
              <a:t>Have you ever considered…</a:t>
            </a:r>
          </a:p>
        </p:txBody>
      </p:sp>
      <p:sp>
        <p:nvSpPr>
          <p:cNvPr id="3" name="Content Placeholder 2">
            <a:extLst>
              <a:ext uri="{FF2B5EF4-FFF2-40B4-BE49-F238E27FC236}">
                <a16:creationId xmlns="" xmlns:a16="http://schemas.microsoft.com/office/drawing/2014/main" id="{F85987CB-FC83-AB4B-97A2-F4C50F894D33}"/>
              </a:ext>
            </a:extLst>
          </p:cNvPr>
          <p:cNvSpPr>
            <a:spLocks noGrp="1"/>
          </p:cNvSpPr>
          <p:nvPr>
            <p:ph idx="1"/>
          </p:nvPr>
        </p:nvSpPr>
        <p:spPr/>
        <p:txBody>
          <a:bodyPr>
            <a:noAutofit/>
          </a:bodyPr>
          <a:lstStyle/>
          <a:p>
            <a:pPr marL="0" indent="0">
              <a:buNone/>
            </a:pPr>
            <a:r>
              <a:rPr lang="en-US" sz="3200" dirty="0"/>
              <a:t>The teachings on re-incarnation were taken out of the Bible by the church in the fourth century. </a:t>
            </a:r>
          </a:p>
          <a:p>
            <a:pPr marL="0" indent="0">
              <a:buNone/>
            </a:pPr>
            <a:endParaRPr lang="en-US" sz="3200" dirty="0"/>
          </a:p>
          <a:p>
            <a:pPr marL="0" indent="0">
              <a:buNone/>
            </a:pPr>
            <a:r>
              <a:rPr lang="en-US" sz="3200" dirty="0" smtClean="0"/>
              <a:t>Have you ever considered the </a:t>
            </a:r>
            <a:r>
              <a:rPr lang="en-US" sz="3200" dirty="0"/>
              <a:t>difficulty involved</a:t>
            </a:r>
            <a:r>
              <a:rPr lang="en-US" sz="3200" baseline="0" dirty="0"/>
              <a:t> with removing something like the “teaching on reincarnation” from every one of the thousands of handwritten copies of the New Testament in circulation in the Roman world by the fourth century?  How is that even possible?</a:t>
            </a:r>
          </a:p>
        </p:txBody>
      </p:sp>
    </p:spTree>
    <p:extLst>
      <p:ext uri="{BB962C8B-B14F-4D97-AF65-F5344CB8AC3E}">
        <p14:creationId xmlns:p14="http://schemas.microsoft.com/office/powerpoint/2010/main" val="25888561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AE798F0-5C88-724F-9987-4A102F779363}"/>
              </a:ext>
            </a:extLst>
          </p:cNvPr>
          <p:cNvSpPr>
            <a:spLocks noGrp="1"/>
          </p:cNvSpPr>
          <p:nvPr>
            <p:ph type="title"/>
          </p:nvPr>
        </p:nvSpPr>
        <p:spPr/>
        <p:txBody>
          <a:bodyPr/>
          <a:lstStyle/>
          <a:p>
            <a:r>
              <a:rPr lang="en-US" dirty="0"/>
              <a:t>Have you ever considered…</a:t>
            </a:r>
          </a:p>
        </p:txBody>
      </p:sp>
      <p:sp>
        <p:nvSpPr>
          <p:cNvPr id="3" name="Content Placeholder 2">
            <a:extLst>
              <a:ext uri="{FF2B5EF4-FFF2-40B4-BE49-F238E27FC236}">
                <a16:creationId xmlns="" xmlns:a16="http://schemas.microsoft.com/office/drawing/2014/main" id="{0A18F37E-5A95-A942-AEDC-F25B622DCFC8}"/>
              </a:ext>
            </a:extLst>
          </p:cNvPr>
          <p:cNvSpPr>
            <a:spLocks noGrp="1"/>
          </p:cNvSpPr>
          <p:nvPr>
            <p:ph idx="1"/>
          </p:nvPr>
        </p:nvSpPr>
        <p:spPr/>
        <p:txBody>
          <a:bodyPr>
            <a:normAutofit lnSpcReduction="10000"/>
          </a:bodyPr>
          <a:lstStyle/>
          <a:p>
            <a:pPr marL="0" indent="0">
              <a:buNone/>
            </a:pPr>
            <a:r>
              <a:rPr lang="en-US" sz="3200" dirty="0"/>
              <a:t>You Christians are so judgmental.  You think your religion is the only way to get to heaven.</a:t>
            </a:r>
          </a:p>
          <a:p>
            <a:pPr marL="0" indent="0">
              <a:buNone/>
            </a:pPr>
            <a:endParaRPr lang="en-US" sz="3200" dirty="0"/>
          </a:p>
          <a:p>
            <a:pPr marL="0" indent="0">
              <a:buNone/>
            </a:pPr>
            <a:endParaRPr lang="en-US" sz="3200" dirty="0"/>
          </a:p>
          <a:p>
            <a:pPr marL="0" indent="0">
              <a:buNone/>
            </a:pPr>
            <a:r>
              <a:rPr lang="en-US" sz="3200" dirty="0" smtClean="0"/>
              <a:t>Have you ever considered that </a:t>
            </a:r>
            <a:r>
              <a:rPr lang="en-US" sz="3200" dirty="0"/>
              <a:t>it’s not me, but Jesus of Nazareth who claimed that he was the only way to God (…only way to get to heaven?)</a:t>
            </a:r>
          </a:p>
        </p:txBody>
      </p:sp>
    </p:spTree>
    <p:extLst>
      <p:ext uri="{BB962C8B-B14F-4D97-AF65-F5344CB8AC3E}">
        <p14:creationId xmlns:p14="http://schemas.microsoft.com/office/powerpoint/2010/main" val="3770776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edg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wedge">
                                      <p:cBhvr>
                                        <p:cTn id="12"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02755D2-2B22-2B46-A787-4EB64890290B}"/>
              </a:ext>
            </a:extLst>
          </p:cNvPr>
          <p:cNvSpPr>
            <a:spLocks noGrp="1"/>
          </p:cNvSpPr>
          <p:nvPr>
            <p:ph type="title"/>
          </p:nvPr>
        </p:nvSpPr>
        <p:spPr/>
        <p:txBody>
          <a:bodyPr/>
          <a:lstStyle/>
          <a:p>
            <a:r>
              <a:rPr lang="en-US" dirty="0"/>
              <a:t>Put Jesus in the hot seat</a:t>
            </a:r>
          </a:p>
        </p:txBody>
      </p:sp>
      <p:sp>
        <p:nvSpPr>
          <p:cNvPr id="3" name="Content Placeholder 2">
            <a:extLst>
              <a:ext uri="{FF2B5EF4-FFF2-40B4-BE49-F238E27FC236}">
                <a16:creationId xmlns="" xmlns:a16="http://schemas.microsoft.com/office/drawing/2014/main" id="{5D3FD8B3-51DF-B54F-A212-1F51C9CB291B}"/>
              </a:ext>
            </a:extLst>
          </p:cNvPr>
          <p:cNvSpPr>
            <a:spLocks noGrp="1"/>
          </p:cNvSpPr>
          <p:nvPr>
            <p:ph idx="1"/>
          </p:nvPr>
        </p:nvSpPr>
        <p:spPr>
          <a:xfrm>
            <a:off x="685801" y="2159000"/>
            <a:ext cx="10131425" cy="3649133"/>
          </a:xfrm>
        </p:spPr>
        <p:txBody>
          <a:bodyPr>
            <a:normAutofit/>
          </a:bodyPr>
          <a:lstStyle/>
          <a:p>
            <a:r>
              <a:rPr lang="en-US" sz="4000" dirty="0"/>
              <a:t>Objections to the moral teachings of Christianity = Objections to Jesus!</a:t>
            </a:r>
          </a:p>
          <a:p>
            <a:endParaRPr lang="en-US" sz="4000" dirty="0"/>
          </a:p>
          <a:p>
            <a:r>
              <a:rPr lang="en-US" sz="4000" dirty="0"/>
              <a:t>Let Jesus take the heat (He’s God, he can handle it)</a:t>
            </a:r>
          </a:p>
        </p:txBody>
      </p:sp>
    </p:spTree>
    <p:extLst>
      <p:ext uri="{BB962C8B-B14F-4D97-AF65-F5344CB8AC3E}">
        <p14:creationId xmlns:p14="http://schemas.microsoft.com/office/powerpoint/2010/main" val="304215283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EF78A95-4B58-6643-807C-2823A2ACC212}"/>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 xmlns:a16="http://schemas.microsoft.com/office/drawing/2014/main" id="{930B136B-33DD-9442-8119-60E271D60D3B}"/>
              </a:ext>
            </a:extLst>
          </p:cNvPr>
          <p:cNvSpPr>
            <a:spLocks noGrp="1"/>
          </p:cNvSpPr>
          <p:nvPr>
            <p:ph idx="1"/>
          </p:nvPr>
        </p:nvSpPr>
        <p:spPr/>
        <p:txBody>
          <a:bodyPr>
            <a:normAutofit/>
          </a:bodyPr>
          <a:lstStyle/>
          <a:p>
            <a:pPr marL="0" indent="0">
              <a:buNone/>
            </a:pPr>
            <a:r>
              <a:rPr lang="en-US" sz="3200" dirty="0"/>
              <a:t>You Christians are wrong to say homosexuality is a sin.  That’s an old fashion idea.  People should be free to love anyone they want.</a:t>
            </a:r>
          </a:p>
          <a:p>
            <a:pPr marL="0" indent="0">
              <a:buNone/>
            </a:pPr>
            <a:endParaRPr lang="en-US" sz="3200" dirty="0"/>
          </a:p>
          <a:p>
            <a:pPr marL="0" indent="0">
              <a:buNone/>
            </a:pPr>
            <a:r>
              <a:rPr lang="en-US" sz="3200" dirty="0"/>
              <a:t>Well, it’s not my teaching. Jesus was the one who taught that, I’m just following what he said.</a:t>
            </a:r>
          </a:p>
        </p:txBody>
      </p:sp>
    </p:spTree>
    <p:extLst>
      <p:ext uri="{BB962C8B-B14F-4D97-AF65-F5344CB8AC3E}">
        <p14:creationId xmlns:p14="http://schemas.microsoft.com/office/powerpoint/2010/main" val="1195303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A2B805F-5FE2-964A-9D85-AE2036AEA6CF}"/>
              </a:ext>
            </a:extLst>
          </p:cNvPr>
          <p:cNvSpPr>
            <a:spLocks noGrp="1"/>
          </p:cNvSpPr>
          <p:nvPr>
            <p:ph type="title"/>
          </p:nvPr>
        </p:nvSpPr>
        <p:spPr/>
        <p:txBody>
          <a:bodyPr/>
          <a:lstStyle/>
          <a:p>
            <a:r>
              <a:rPr lang="en-US" dirty="0"/>
              <a:t>Some</a:t>
            </a:r>
            <a:r>
              <a:rPr lang="en-US" baseline="0" dirty="0"/>
              <a:t> other uses of questions</a:t>
            </a:r>
            <a:endParaRPr lang="en-US" dirty="0"/>
          </a:p>
        </p:txBody>
      </p:sp>
      <p:sp>
        <p:nvSpPr>
          <p:cNvPr id="3" name="Content Placeholder 2">
            <a:extLst>
              <a:ext uri="{FF2B5EF4-FFF2-40B4-BE49-F238E27FC236}">
                <a16:creationId xmlns="" xmlns:a16="http://schemas.microsoft.com/office/drawing/2014/main" id="{BAD99E14-647B-7846-A366-0000FDC00C59}"/>
              </a:ext>
            </a:extLst>
          </p:cNvPr>
          <p:cNvSpPr>
            <a:spLocks noGrp="1"/>
          </p:cNvSpPr>
          <p:nvPr>
            <p:ph idx="1"/>
          </p:nvPr>
        </p:nvSpPr>
        <p:spPr/>
        <p:txBody>
          <a:bodyPr>
            <a:normAutofit/>
          </a:bodyPr>
          <a:lstStyle/>
          <a:p>
            <a:r>
              <a:rPr lang="en-US" sz="3200" dirty="0"/>
              <a:t>Gets</a:t>
            </a:r>
            <a:r>
              <a:rPr lang="en-US" sz="3200" baseline="0" dirty="0"/>
              <a:t> you out of the “hot seat”</a:t>
            </a:r>
          </a:p>
          <a:p>
            <a:r>
              <a:rPr lang="en-US" sz="3200" dirty="0"/>
              <a:t>Avoids “reversing the burden of proof”</a:t>
            </a:r>
            <a:endParaRPr lang="en-US" sz="3200" baseline="0" dirty="0"/>
          </a:p>
          <a:p>
            <a:r>
              <a:rPr lang="en-US" sz="3200" dirty="0"/>
              <a:t>Use questions to point out a flaw in logic or reasoning</a:t>
            </a:r>
          </a:p>
        </p:txBody>
      </p:sp>
    </p:spTree>
    <p:extLst>
      <p:ext uri="{BB962C8B-B14F-4D97-AF65-F5344CB8AC3E}">
        <p14:creationId xmlns:p14="http://schemas.microsoft.com/office/powerpoint/2010/main" val="3433454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838F34-C73A-FB46-9C9D-2B73E41F6564}"/>
              </a:ext>
            </a:extLst>
          </p:cNvPr>
          <p:cNvSpPr>
            <a:spLocks noGrp="1"/>
          </p:cNvSpPr>
          <p:nvPr>
            <p:ph type="title"/>
          </p:nvPr>
        </p:nvSpPr>
        <p:spPr/>
        <p:txBody>
          <a:bodyPr/>
          <a:lstStyle/>
          <a:p>
            <a:r>
              <a:rPr lang="en-US" dirty="0"/>
              <a:t>Some Practical Examples</a:t>
            </a:r>
          </a:p>
        </p:txBody>
      </p:sp>
      <p:sp>
        <p:nvSpPr>
          <p:cNvPr id="3" name="Content Placeholder 2">
            <a:extLst>
              <a:ext uri="{FF2B5EF4-FFF2-40B4-BE49-F238E27FC236}">
                <a16:creationId xmlns="" xmlns:a16="http://schemas.microsoft.com/office/drawing/2014/main" id="{0EE0FCC6-C3A0-EE4C-A15D-A308B938BE38}"/>
              </a:ext>
            </a:extLst>
          </p:cNvPr>
          <p:cNvSpPr>
            <a:spLocks noGrp="1"/>
          </p:cNvSpPr>
          <p:nvPr>
            <p:ph idx="1"/>
          </p:nvPr>
        </p:nvSpPr>
        <p:spPr/>
        <p:txBody>
          <a:bodyPr>
            <a:normAutofit fontScale="92500" lnSpcReduction="20000"/>
          </a:bodyPr>
          <a:lstStyle/>
          <a:p>
            <a:pPr marL="0" indent="0">
              <a:buNone/>
            </a:pPr>
            <a:r>
              <a:rPr lang="en-US" sz="3200" dirty="0"/>
              <a:t>Statement:  There is no absolute truth.</a:t>
            </a:r>
          </a:p>
          <a:p>
            <a:pPr marL="0" indent="0">
              <a:buNone/>
            </a:pPr>
            <a:endParaRPr lang="en-US" sz="3200" dirty="0"/>
          </a:p>
          <a:p>
            <a:pPr marL="0" indent="0">
              <a:buNone/>
            </a:pPr>
            <a:r>
              <a:rPr lang="en-US" sz="3200" dirty="0"/>
              <a:t>Q:  Are you absolutely sure about that?</a:t>
            </a:r>
          </a:p>
          <a:p>
            <a:pPr marL="0" indent="0">
              <a:buNone/>
            </a:pPr>
            <a:endParaRPr lang="en-US" sz="3200" dirty="0"/>
          </a:p>
          <a:p>
            <a:pPr marL="0" indent="0">
              <a:buNone/>
            </a:pPr>
            <a:r>
              <a:rPr lang="en-US" sz="3200" dirty="0"/>
              <a:t>A:  Yes!</a:t>
            </a:r>
          </a:p>
          <a:p>
            <a:pPr marL="0" indent="0">
              <a:buNone/>
            </a:pPr>
            <a:endParaRPr lang="en-US" sz="3200" dirty="0"/>
          </a:p>
          <a:p>
            <a:pPr marL="0" indent="0">
              <a:buNone/>
            </a:pPr>
            <a:r>
              <a:rPr lang="en-US" sz="3200" dirty="0"/>
              <a:t>Then I guess there are some absolute truths.</a:t>
            </a:r>
            <a:endParaRPr lang="en-US" dirty="0"/>
          </a:p>
        </p:txBody>
      </p:sp>
    </p:spTree>
    <p:extLst>
      <p:ext uri="{BB962C8B-B14F-4D97-AF65-F5344CB8AC3E}">
        <p14:creationId xmlns:p14="http://schemas.microsoft.com/office/powerpoint/2010/main" val="2455638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blinds(horizontal)">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blinds(horizontal)">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838F34-C73A-FB46-9C9D-2B73E41F6564}"/>
              </a:ext>
            </a:extLst>
          </p:cNvPr>
          <p:cNvSpPr>
            <a:spLocks noGrp="1"/>
          </p:cNvSpPr>
          <p:nvPr>
            <p:ph type="title"/>
          </p:nvPr>
        </p:nvSpPr>
        <p:spPr/>
        <p:txBody>
          <a:bodyPr/>
          <a:lstStyle/>
          <a:p>
            <a:r>
              <a:rPr lang="en-US" dirty="0"/>
              <a:t>Some Practical Examples</a:t>
            </a:r>
          </a:p>
        </p:txBody>
      </p:sp>
      <p:sp>
        <p:nvSpPr>
          <p:cNvPr id="3" name="Content Placeholder 2">
            <a:extLst>
              <a:ext uri="{FF2B5EF4-FFF2-40B4-BE49-F238E27FC236}">
                <a16:creationId xmlns="" xmlns:a16="http://schemas.microsoft.com/office/drawing/2014/main" id="{0EE0FCC6-C3A0-EE4C-A15D-A308B938BE38}"/>
              </a:ext>
            </a:extLst>
          </p:cNvPr>
          <p:cNvSpPr>
            <a:spLocks noGrp="1"/>
          </p:cNvSpPr>
          <p:nvPr>
            <p:ph idx="1"/>
          </p:nvPr>
        </p:nvSpPr>
        <p:spPr/>
        <p:txBody>
          <a:bodyPr>
            <a:normAutofit fontScale="92500" lnSpcReduction="20000"/>
          </a:bodyPr>
          <a:lstStyle/>
          <a:p>
            <a:pPr marL="0" indent="0">
              <a:buNone/>
            </a:pPr>
            <a:r>
              <a:rPr lang="en-US" sz="3200" dirty="0"/>
              <a:t>Your friend claims to be a moral relativist…</a:t>
            </a:r>
          </a:p>
          <a:p>
            <a:pPr marL="0" indent="0">
              <a:buNone/>
            </a:pPr>
            <a:r>
              <a:rPr lang="en-US" sz="3200" dirty="0"/>
              <a:t>	…but makes a moral compliant.</a:t>
            </a:r>
          </a:p>
          <a:p>
            <a:pPr marL="0" indent="0">
              <a:buNone/>
            </a:pPr>
            <a:endParaRPr lang="en-US" sz="3200" dirty="0"/>
          </a:p>
          <a:p>
            <a:pPr marL="0" indent="0">
              <a:buNone/>
            </a:pPr>
            <a:r>
              <a:rPr lang="en-US" sz="3200" dirty="0"/>
              <a:t>Ask:  I’m confused.  I thought you said morals were relative (there are no absolutes), yet you’re complaining about the Biblical teaching on homosexual conduct.  Can you explain how, if there are no objective morals, that the Bible’s teaching is objectively wrong?  Or is that just your subjective opinion?</a:t>
            </a:r>
          </a:p>
        </p:txBody>
      </p:sp>
    </p:spTree>
    <p:extLst>
      <p:ext uri="{BB962C8B-B14F-4D97-AF65-F5344CB8AC3E}">
        <p14:creationId xmlns:p14="http://schemas.microsoft.com/office/powerpoint/2010/main" val="3762362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strips(downLeft)">
                                      <p:cBhvr>
                                        <p:cTn id="7" dur="500"/>
                                        <p:tgtEl>
                                          <p:spTgt spid="3">
                                            <p:txEl>
                                              <p:pRg st="0" end="0"/>
                                            </p:txEl>
                                          </p:spTgt>
                                        </p:tgtEl>
                                      </p:cBhvr>
                                    </p:animEffect>
                                  </p:childTnLst>
                                </p:cTn>
                              </p:par>
                            </p:childTnLst>
                          </p:cTn>
                        </p:par>
                        <p:par>
                          <p:cTn id="8" fill="hold">
                            <p:stCondLst>
                              <p:cond delay="500"/>
                            </p:stCondLst>
                            <p:childTnLst>
                              <p:par>
                                <p:cTn id="9" presetID="18" presetClass="entr" presetSubtype="12"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strips(downLeft)">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8" presetClass="entr" presetSubtype="12" fill="hold" grpId="0"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strips(downLeft)">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D8F25C7-28C8-394F-BFDD-2AC4C0756244}"/>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 xmlns:a16="http://schemas.microsoft.com/office/drawing/2014/main" id="{F0EC815D-7696-1147-A53C-B5E933019997}"/>
              </a:ext>
            </a:extLst>
          </p:cNvPr>
          <p:cNvSpPr>
            <a:spLocks noGrp="1"/>
          </p:cNvSpPr>
          <p:nvPr>
            <p:ph idx="1"/>
          </p:nvPr>
        </p:nvSpPr>
        <p:spPr/>
        <p:txBody>
          <a:bodyPr>
            <a:noAutofit/>
          </a:bodyPr>
          <a:lstStyle/>
          <a:p>
            <a:pPr marL="0" indent="0">
              <a:buNone/>
            </a:pPr>
            <a:endParaRPr lang="en-US" sz="2800" dirty="0"/>
          </a:p>
          <a:p>
            <a:pPr marL="0" indent="0">
              <a:buNone/>
            </a:pPr>
            <a:r>
              <a:rPr lang="en-US" sz="2800" dirty="0"/>
              <a:t>If Christianity is true, then the worldview it presents is accurate—it describes reality the way it actually is even for naturalists who deny it. “Regardless of a man’s system, he has to live in God’s world.” (Schaeffer)  This situation creates a problem for skeptics, but an opportunity for us.</a:t>
            </a:r>
          </a:p>
          <a:p>
            <a:pPr marL="0" indent="0">
              <a:buNone/>
            </a:pPr>
            <a:endParaRPr lang="en-US" sz="2800" dirty="0"/>
          </a:p>
          <a:p>
            <a:pPr marL="0" indent="0">
              <a:buNone/>
            </a:pPr>
            <a:endParaRPr lang="en-US" sz="2800" dirty="0"/>
          </a:p>
          <a:p>
            <a:pPr marL="0" indent="0">
              <a:buNone/>
            </a:pPr>
            <a:r>
              <a:rPr lang="en-US" sz="1600" dirty="0"/>
              <a:t>https://</a:t>
            </a:r>
            <a:r>
              <a:rPr lang="en-US" sz="1600" dirty="0" err="1"/>
              <a:t>www.str.org</a:t>
            </a:r>
            <a:r>
              <a:rPr lang="en-US" sz="1600" dirty="0"/>
              <a:t>/publications/solid-ground-september-2014-materialism-bumping-into-reality</a:t>
            </a:r>
          </a:p>
        </p:txBody>
      </p:sp>
    </p:spTree>
    <p:extLst>
      <p:ext uri="{BB962C8B-B14F-4D97-AF65-F5344CB8AC3E}">
        <p14:creationId xmlns:p14="http://schemas.microsoft.com/office/powerpoint/2010/main" val="6174293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838F34-C73A-FB46-9C9D-2B73E41F6564}"/>
              </a:ext>
            </a:extLst>
          </p:cNvPr>
          <p:cNvSpPr>
            <a:spLocks noGrp="1"/>
          </p:cNvSpPr>
          <p:nvPr>
            <p:ph type="title"/>
          </p:nvPr>
        </p:nvSpPr>
        <p:spPr/>
        <p:txBody>
          <a:bodyPr/>
          <a:lstStyle/>
          <a:p>
            <a:r>
              <a:rPr lang="en-US" dirty="0"/>
              <a:t>Some Practical Examples</a:t>
            </a:r>
          </a:p>
        </p:txBody>
      </p:sp>
      <p:sp>
        <p:nvSpPr>
          <p:cNvPr id="3" name="Content Placeholder 2">
            <a:extLst>
              <a:ext uri="{FF2B5EF4-FFF2-40B4-BE49-F238E27FC236}">
                <a16:creationId xmlns="" xmlns:a16="http://schemas.microsoft.com/office/drawing/2014/main" id="{0EE0FCC6-C3A0-EE4C-A15D-A308B938BE38}"/>
              </a:ext>
            </a:extLst>
          </p:cNvPr>
          <p:cNvSpPr>
            <a:spLocks noGrp="1"/>
          </p:cNvSpPr>
          <p:nvPr>
            <p:ph idx="1"/>
          </p:nvPr>
        </p:nvSpPr>
        <p:spPr/>
        <p:txBody>
          <a:bodyPr>
            <a:normAutofit/>
          </a:bodyPr>
          <a:lstStyle/>
          <a:p>
            <a:pPr marL="0" indent="0">
              <a:buNone/>
            </a:pPr>
            <a:r>
              <a:rPr lang="en-US" sz="3200" dirty="0"/>
              <a:t>Statement:  You ought not judge!</a:t>
            </a:r>
          </a:p>
          <a:p>
            <a:pPr marL="0" indent="0">
              <a:buNone/>
            </a:pPr>
            <a:endParaRPr lang="en-US" sz="3200" dirty="0"/>
          </a:p>
          <a:p>
            <a:pPr marL="0" indent="0">
              <a:buNone/>
            </a:pPr>
            <a:r>
              <a:rPr lang="en-US" sz="3200" dirty="0"/>
              <a:t>Q:  Then why are you judging me?</a:t>
            </a:r>
          </a:p>
        </p:txBody>
      </p:sp>
    </p:spTree>
    <p:extLst>
      <p:ext uri="{BB962C8B-B14F-4D97-AF65-F5344CB8AC3E}">
        <p14:creationId xmlns:p14="http://schemas.microsoft.com/office/powerpoint/2010/main" val="2690005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anim calcmode="lin" valueType="num">
                                      <p:cBhvr>
                                        <p:cTn id="1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7" dur="900" decel="100000" fill="hold"/>
                                        <p:tgtEl>
                                          <p:spTgt spid="3">
                                            <p:txEl>
                                              <p:pRg st="2" end="2"/>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3">
                                            <p:txEl>
                                              <p:pRg st="2" end="2"/>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EB03C45-4F2C-3949-86DD-49A0CC58935D}"/>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 xmlns:a16="http://schemas.microsoft.com/office/drawing/2014/main" id="{96D8CB3F-5B21-A64A-9AD4-625BF27316B2}"/>
              </a:ext>
            </a:extLst>
          </p:cNvPr>
          <p:cNvSpPr>
            <a:spLocks noGrp="1"/>
          </p:cNvSpPr>
          <p:nvPr>
            <p:ph idx="1"/>
          </p:nvPr>
        </p:nvSpPr>
        <p:spPr/>
        <p:txBody>
          <a:bodyPr>
            <a:normAutofit/>
          </a:bodyPr>
          <a:lstStyle/>
          <a:p>
            <a:pPr marL="0" indent="0" algn="ctr">
              <a:buNone/>
            </a:pPr>
            <a:r>
              <a:rPr lang="en-US" sz="4000" dirty="0"/>
              <a:t>“Do not judge by appearances, </a:t>
            </a:r>
            <a:br>
              <a:rPr lang="en-US" sz="4000" dirty="0"/>
            </a:br>
            <a:r>
              <a:rPr lang="en-US" sz="4000" dirty="0"/>
              <a:t>but judge with right judgment.” </a:t>
            </a:r>
          </a:p>
          <a:p>
            <a:pPr marL="0" indent="0" algn="ctr">
              <a:buNone/>
            </a:pPr>
            <a:r>
              <a:rPr lang="en-US" sz="4000" dirty="0"/>
              <a:t/>
            </a:r>
            <a:br>
              <a:rPr lang="en-US" sz="4000" dirty="0"/>
            </a:br>
            <a:r>
              <a:rPr lang="en-US" sz="4000" dirty="0"/>
              <a:t>(John 7:24, ESV)</a:t>
            </a:r>
          </a:p>
          <a:p>
            <a:pPr algn="ctr"/>
            <a:endParaRPr lang="en-US" sz="4000" dirty="0"/>
          </a:p>
        </p:txBody>
      </p:sp>
    </p:spTree>
    <p:extLst>
      <p:ext uri="{BB962C8B-B14F-4D97-AF65-F5344CB8AC3E}">
        <p14:creationId xmlns:p14="http://schemas.microsoft.com/office/powerpoint/2010/main" val="200780709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838F34-C73A-FB46-9C9D-2B73E41F6564}"/>
              </a:ext>
            </a:extLst>
          </p:cNvPr>
          <p:cNvSpPr>
            <a:spLocks noGrp="1"/>
          </p:cNvSpPr>
          <p:nvPr>
            <p:ph type="title"/>
          </p:nvPr>
        </p:nvSpPr>
        <p:spPr/>
        <p:txBody>
          <a:bodyPr/>
          <a:lstStyle/>
          <a:p>
            <a:r>
              <a:rPr lang="en-US" dirty="0"/>
              <a:t>Some Practical Examples</a:t>
            </a:r>
          </a:p>
        </p:txBody>
      </p:sp>
      <p:sp>
        <p:nvSpPr>
          <p:cNvPr id="3" name="Content Placeholder 2">
            <a:extLst>
              <a:ext uri="{FF2B5EF4-FFF2-40B4-BE49-F238E27FC236}">
                <a16:creationId xmlns="" xmlns:a16="http://schemas.microsoft.com/office/drawing/2014/main" id="{0EE0FCC6-C3A0-EE4C-A15D-A308B938BE38}"/>
              </a:ext>
            </a:extLst>
          </p:cNvPr>
          <p:cNvSpPr>
            <a:spLocks noGrp="1"/>
          </p:cNvSpPr>
          <p:nvPr>
            <p:ph idx="1"/>
          </p:nvPr>
        </p:nvSpPr>
        <p:spPr/>
        <p:txBody>
          <a:bodyPr>
            <a:normAutofit/>
          </a:bodyPr>
          <a:lstStyle/>
          <a:p>
            <a:pPr marL="0" indent="0">
              <a:buNone/>
            </a:pPr>
            <a:r>
              <a:rPr lang="en-US" sz="3200" dirty="0"/>
              <a:t>I don’t believe anything that can’t be proven scientifically.</a:t>
            </a:r>
          </a:p>
          <a:p>
            <a:pPr marL="0" indent="0">
              <a:buNone/>
            </a:pPr>
            <a:endParaRPr lang="en-US" sz="3200" dirty="0"/>
          </a:p>
          <a:p>
            <a:pPr marL="0" indent="0">
              <a:buNone/>
            </a:pPr>
            <a:r>
              <a:rPr lang="en-US" sz="3200" dirty="0"/>
              <a:t>Q:  Well how do you prove that statement scientifically?</a:t>
            </a:r>
          </a:p>
        </p:txBody>
      </p:sp>
    </p:spTree>
    <p:extLst>
      <p:ext uri="{BB962C8B-B14F-4D97-AF65-F5344CB8AC3E}">
        <p14:creationId xmlns:p14="http://schemas.microsoft.com/office/powerpoint/2010/main" val="1749200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838F34-C73A-FB46-9C9D-2B73E41F6564}"/>
              </a:ext>
            </a:extLst>
          </p:cNvPr>
          <p:cNvSpPr>
            <a:spLocks noGrp="1"/>
          </p:cNvSpPr>
          <p:nvPr>
            <p:ph type="title"/>
          </p:nvPr>
        </p:nvSpPr>
        <p:spPr/>
        <p:txBody>
          <a:bodyPr/>
          <a:lstStyle/>
          <a:p>
            <a:r>
              <a:rPr lang="en-US" dirty="0"/>
              <a:t>Some Practical Examples</a:t>
            </a:r>
          </a:p>
        </p:txBody>
      </p:sp>
      <p:sp>
        <p:nvSpPr>
          <p:cNvPr id="3" name="Content Placeholder 2">
            <a:extLst>
              <a:ext uri="{FF2B5EF4-FFF2-40B4-BE49-F238E27FC236}">
                <a16:creationId xmlns="" xmlns:a16="http://schemas.microsoft.com/office/drawing/2014/main" id="{0EE0FCC6-C3A0-EE4C-A15D-A308B938BE38}"/>
              </a:ext>
            </a:extLst>
          </p:cNvPr>
          <p:cNvSpPr>
            <a:spLocks noGrp="1"/>
          </p:cNvSpPr>
          <p:nvPr>
            <p:ph idx="1"/>
          </p:nvPr>
        </p:nvSpPr>
        <p:spPr/>
        <p:txBody>
          <a:bodyPr>
            <a:normAutofit/>
          </a:bodyPr>
          <a:lstStyle/>
          <a:p>
            <a:pPr marL="0" indent="0">
              <a:buNone/>
            </a:pPr>
            <a:r>
              <a:rPr lang="en-US" sz="3200" dirty="0"/>
              <a:t>That’s just your interpretation.</a:t>
            </a:r>
          </a:p>
          <a:p>
            <a:pPr marL="0" indent="0">
              <a:buNone/>
            </a:pPr>
            <a:endParaRPr lang="en-US" sz="3200" dirty="0"/>
          </a:p>
          <a:p>
            <a:pPr marL="0" indent="0">
              <a:buNone/>
            </a:pPr>
            <a:r>
              <a:rPr lang="en-US" sz="3200" dirty="0"/>
              <a:t>Q:  Do you think my interpretation wrong?  If so, isn’t that “just” your interpretation?</a:t>
            </a:r>
          </a:p>
        </p:txBody>
      </p:sp>
    </p:spTree>
    <p:extLst>
      <p:ext uri="{BB962C8B-B14F-4D97-AF65-F5344CB8AC3E}">
        <p14:creationId xmlns:p14="http://schemas.microsoft.com/office/powerpoint/2010/main" val="31665171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838F34-C73A-FB46-9C9D-2B73E41F6564}"/>
              </a:ext>
            </a:extLst>
          </p:cNvPr>
          <p:cNvSpPr>
            <a:spLocks noGrp="1"/>
          </p:cNvSpPr>
          <p:nvPr>
            <p:ph type="title"/>
          </p:nvPr>
        </p:nvSpPr>
        <p:spPr/>
        <p:txBody>
          <a:bodyPr/>
          <a:lstStyle/>
          <a:p>
            <a:r>
              <a:rPr lang="en-US" dirty="0"/>
              <a:t>Some Practical Examples</a:t>
            </a:r>
          </a:p>
        </p:txBody>
      </p:sp>
      <p:sp>
        <p:nvSpPr>
          <p:cNvPr id="3" name="Content Placeholder 2">
            <a:extLst>
              <a:ext uri="{FF2B5EF4-FFF2-40B4-BE49-F238E27FC236}">
                <a16:creationId xmlns="" xmlns:a16="http://schemas.microsoft.com/office/drawing/2014/main" id="{0EE0FCC6-C3A0-EE4C-A15D-A308B938BE38}"/>
              </a:ext>
            </a:extLst>
          </p:cNvPr>
          <p:cNvSpPr>
            <a:spLocks noGrp="1"/>
          </p:cNvSpPr>
          <p:nvPr>
            <p:ph idx="1"/>
          </p:nvPr>
        </p:nvSpPr>
        <p:spPr/>
        <p:txBody>
          <a:bodyPr>
            <a:normAutofit/>
          </a:bodyPr>
          <a:lstStyle/>
          <a:p>
            <a:pPr marL="0" indent="0">
              <a:buNone/>
            </a:pPr>
            <a:r>
              <a:rPr lang="en-US" sz="3200" dirty="0"/>
              <a:t>If Christianity were true, would you become a Christian?</a:t>
            </a:r>
          </a:p>
        </p:txBody>
      </p:sp>
      <p:pic>
        <p:nvPicPr>
          <p:cNvPr id="5" name="Picture 4">
            <a:extLst>
              <a:ext uri="{FF2B5EF4-FFF2-40B4-BE49-F238E27FC236}">
                <a16:creationId xmlns="" xmlns:a16="http://schemas.microsoft.com/office/drawing/2014/main" id="{D06C2939-0A41-9442-A71F-6FEFD614FE38}"/>
              </a:ext>
            </a:extLst>
          </p:cNvPr>
          <p:cNvPicPr>
            <a:picLocks noChangeAspect="1"/>
          </p:cNvPicPr>
          <p:nvPr/>
        </p:nvPicPr>
        <p:blipFill>
          <a:blip r:embed="rId3"/>
          <a:stretch>
            <a:fillRect/>
          </a:stretch>
        </p:blipFill>
        <p:spPr>
          <a:xfrm>
            <a:off x="2387600" y="965200"/>
            <a:ext cx="6739467" cy="5054600"/>
          </a:xfrm>
          <a:prstGeom prst="rect">
            <a:avLst/>
          </a:prstGeom>
        </p:spPr>
      </p:pic>
    </p:spTree>
    <p:extLst>
      <p:ext uri="{BB962C8B-B14F-4D97-AF65-F5344CB8AC3E}">
        <p14:creationId xmlns:p14="http://schemas.microsoft.com/office/powerpoint/2010/main" val="921443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90B846-ACC4-CE48-A242-73971E9E2053}"/>
              </a:ext>
            </a:extLst>
          </p:cNvPr>
          <p:cNvSpPr>
            <a:spLocks noGrp="1"/>
          </p:cNvSpPr>
          <p:nvPr>
            <p:ph type="title"/>
          </p:nvPr>
        </p:nvSpPr>
        <p:spPr/>
        <p:txBody>
          <a:bodyPr/>
          <a:lstStyle/>
          <a:p>
            <a:r>
              <a:rPr lang="en-US" dirty="0"/>
              <a:t>Summing up</a:t>
            </a:r>
          </a:p>
        </p:txBody>
      </p:sp>
      <p:sp>
        <p:nvSpPr>
          <p:cNvPr id="3" name="Content Placeholder 2">
            <a:extLst>
              <a:ext uri="{FF2B5EF4-FFF2-40B4-BE49-F238E27FC236}">
                <a16:creationId xmlns="" xmlns:a16="http://schemas.microsoft.com/office/drawing/2014/main" id="{79F38CE6-7124-E647-947C-D7FEC5BADB0B}"/>
              </a:ext>
            </a:extLst>
          </p:cNvPr>
          <p:cNvSpPr>
            <a:spLocks noGrp="1"/>
          </p:cNvSpPr>
          <p:nvPr>
            <p:ph idx="1"/>
          </p:nvPr>
        </p:nvSpPr>
        <p:spPr/>
        <p:txBody>
          <a:bodyPr>
            <a:normAutofit/>
          </a:bodyPr>
          <a:lstStyle/>
          <a:p>
            <a:r>
              <a:rPr lang="en-US" sz="3200" dirty="0"/>
              <a:t>Truth and reality are on our side!</a:t>
            </a:r>
          </a:p>
          <a:p>
            <a:r>
              <a:rPr lang="en-US" sz="3200" dirty="0"/>
              <a:t>You don’t have to be an expert</a:t>
            </a:r>
          </a:p>
          <a:p>
            <a:r>
              <a:rPr lang="en-US" sz="3200" dirty="0"/>
              <a:t>If you are challenged and you don’t know the answer, say so!</a:t>
            </a:r>
          </a:p>
          <a:p>
            <a:r>
              <a:rPr lang="en-US" sz="3200" dirty="0"/>
              <a:t>Strive to ask at least a half-dozen questions in every conversation.</a:t>
            </a:r>
          </a:p>
        </p:txBody>
      </p:sp>
    </p:spTree>
    <p:extLst>
      <p:ext uri="{BB962C8B-B14F-4D97-AF65-F5344CB8AC3E}">
        <p14:creationId xmlns:p14="http://schemas.microsoft.com/office/powerpoint/2010/main" val="2107106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heckerboard(across)">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heckerboard(across)">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heckerboard(across)">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08B8BC9-690E-6F4E-AEDD-05A068A90BAE}"/>
              </a:ext>
            </a:extLst>
          </p:cNvPr>
          <p:cNvSpPr>
            <a:spLocks noGrp="1"/>
          </p:cNvSpPr>
          <p:nvPr>
            <p:ph type="title"/>
          </p:nvPr>
        </p:nvSpPr>
        <p:spPr>
          <a:xfrm>
            <a:off x="592494" y="2699657"/>
            <a:ext cx="10131425" cy="1456267"/>
          </a:xfrm>
        </p:spPr>
        <p:txBody>
          <a:bodyPr>
            <a:normAutofit/>
          </a:bodyPr>
          <a:lstStyle/>
          <a:p>
            <a:pPr algn="ctr"/>
            <a:r>
              <a:rPr lang="en-US" sz="6600" dirty="0"/>
              <a:t>Exercises</a:t>
            </a:r>
          </a:p>
        </p:txBody>
      </p:sp>
    </p:spTree>
    <p:extLst>
      <p:ext uri="{BB962C8B-B14F-4D97-AF65-F5344CB8AC3E}">
        <p14:creationId xmlns:p14="http://schemas.microsoft.com/office/powerpoint/2010/main" val="360665662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4FF4888-90AA-3942-91C4-CCF482C3DC6B}"/>
              </a:ext>
            </a:extLst>
          </p:cNvPr>
          <p:cNvSpPr>
            <a:spLocks noGrp="1"/>
          </p:cNvSpPr>
          <p:nvPr>
            <p:ph type="title"/>
          </p:nvPr>
        </p:nvSpPr>
        <p:spPr/>
        <p:txBody>
          <a:bodyPr/>
          <a:lstStyle/>
          <a:p>
            <a:r>
              <a:rPr lang="en-US" dirty="0"/>
              <a:t>Closing thoughts</a:t>
            </a:r>
          </a:p>
        </p:txBody>
      </p:sp>
      <p:sp>
        <p:nvSpPr>
          <p:cNvPr id="3" name="Content Placeholder 2">
            <a:extLst>
              <a:ext uri="{FF2B5EF4-FFF2-40B4-BE49-F238E27FC236}">
                <a16:creationId xmlns="" xmlns:a16="http://schemas.microsoft.com/office/drawing/2014/main" id="{B0CA1F08-DAB8-1F47-AF4A-2F30E946C704}"/>
              </a:ext>
            </a:extLst>
          </p:cNvPr>
          <p:cNvSpPr>
            <a:spLocks noGrp="1"/>
          </p:cNvSpPr>
          <p:nvPr>
            <p:ph idx="1"/>
          </p:nvPr>
        </p:nvSpPr>
        <p:spPr/>
        <p:txBody>
          <a:bodyPr>
            <a:normAutofit lnSpcReduction="10000"/>
          </a:bodyPr>
          <a:lstStyle/>
          <a:p>
            <a:r>
              <a:rPr lang="en-US" sz="2800" dirty="0"/>
              <a:t>You don’t have to get to the foot of the cross with every conversation.</a:t>
            </a:r>
          </a:p>
          <a:p>
            <a:r>
              <a:rPr lang="en-US" sz="2800" dirty="0"/>
              <a:t>Evangelism is relational!  It may take a long time for someone to come to Christ.</a:t>
            </a:r>
          </a:p>
          <a:p>
            <a:r>
              <a:rPr lang="en-US" sz="2800" dirty="0"/>
              <a:t>Sometimes, all you can do is put a stone in their shoe (plant a seed)</a:t>
            </a:r>
          </a:p>
          <a:p>
            <a:r>
              <a:rPr lang="en-US" sz="2800" dirty="0"/>
              <a:t>Ultimately, our goal is to show that Christianity is worth thinking about!</a:t>
            </a:r>
          </a:p>
        </p:txBody>
      </p:sp>
    </p:spTree>
    <p:extLst>
      <p:ext uri="{BB962C8B-B14F-4D97-AF65-F5344CB8AC3E}">
        <p14:creationId xmlns:p14="http://schemas.microsoft.com/office/powerpoint/2010/main" val="2253911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DF86042-2066-7541-B368-34050EEF86D0}"/>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 xmlns:a16="http://schemas.microsoft.com/office/drawing/2014/main" id="{6697DC00-15D0-1848-8064-B1D62B92264B}"/>
              </a:ext>
            </a:extLst>
          </p:cNvPr>
          <p:cNvSpPr>
            <a:spLocks noGrp="1"/>
          </p:cNvSpPr>
          <p:nvPr>
            <p:ph idx="1"/>
          </p:nvPr>
        </p:nvSpPr>
        <p:spPr/>
        <p:txBody>
          <a:bodyPr/>
          <a:lstStyle/>
          <a:p>
            <a:endParaRPr lang="en-US"/>
          </a:p>
        </p:txBody>
      </p:sp>
      <p:pic>
        <p:nvPicPr>
          <p:cNvPr id="4" name="Picture 3">
            <a:extLst>
              <a:ext uri="{FF2B5EF4-FFF2-40B4-BE49-F238E27FC236}">
                <a16:creationId xmlns="" xmlns:a16="http://schemas.microsoft.com/office/drawing/2014/main" id="{F3E0156C-74B0-A74C-8657-F3F9B7F28B2A}"/>
              </a:ext>
            </a:extLst>
          </p:cNvPr>
          <p:cNvPicPr>
            <a:picLocks noChangeAspect="1"/>
          </p:cNvPicPr>
          <p:nvPr/>
        </p:nvPicPr>
        <p:blipFill>
          <a:blip r:embed="rId3"/>
          <a:stretch>
            <a:fillRect/>
          </a:stretch>
        </p:blipFill>
        <p:spPr>
          <a:xfrm rot="21018822">
            <a:off x="4369146" y="466076"/>
            <a:ext cx="3930772" cy="5925846"/>
          </a:xfrm>
          <a:prstGeom prst="rect">
            <a:avLst/>
          </a:prstGeom>
        </p:spPr>
      </p:pic>
    </p:spTree>
    <p:extLst>
      <p:ext uri="{BB962C8B-B14F-4D97-AF65-F5344CB8AC3E}">
        <p14:creationId xmlns:p14="http://schemas.microsoft.com/office/powerpoint/2010/main" val="37643970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14:presetBounceEnd="5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0000">
                                          <p:cBhvr additive="base">
                                            <p:cTn id="7" dur="500" fill="hold"/>
                                            <p:tgtEl>
                                              <p:spTgt spid="4"/>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rot="20921404">
            <a:off x="1236133" y="2099733"/>
            <a:ext cx="9211734" cy="2540000"/>
            <a:chOff x="812800" y="2404533"/>
            <a:chExt cx="9211734" cy="2540000"/>
          </a:xfrm>
        </p:grpSpPr>
        <p:sp>
          <p:nvSpPr>
            <p:cNvPr id="4" name="Rounded Rectangle 3"/>
            <p:cNvSpPr/>
            <p:nvPr/>
          </p:nvSpPr>
          <p:spPr>
            <a:xfrm>
              <a:off x="812800" y="2404533"/>
              <a:ext cx="9211734" cy="2540000"/>
            </a:xfrm>
            <a:prstGeom prst="roundRect">
              <a:avLst/>
            </a:prstGeom>
            <a:solidFill>
              <a:srgbClr val="FFC000"/>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500" b="1" dirty="0" smtClean="0">
                  <a:solidFill>
                    <a:schemeClr val="bg1"/>
                  </a:solidFill>
                  <a:latin typeface="Times New Roman" charset="0"/>
                  <a:ea typeface="Times New Roman" charset="0"/>
                  <a:cs typeface="Times New Roman" charset="0"/>
                </a:rPr>
                <a:t>WARNING</a:t>
              </a:r>
              <a:endParaRPr lang="en-US" b="1" dirty="0">
                <a:solidFill>
                  <a:schemeClr val="bg1"/>
                </a:solidFill>
                <a:latin typeface="Times New Roman" charset="0"/>
                <a:ea typeface="Times New Roman" charset="0"/>
                <a:cs typeface="Times New Roman" charset="0"/>
              </a:endParaRPr>
            </a:p>
          </p:txBody>
        </p:sp>
        <p:sp>
          <p:nvSpPr>
            <p:cNvPr id="5" name="Triangle 4"/>
            <p:cNvSpPr/>
            <p:nvPr/>
          </p:nvSpPr>
          <p:spPr>
            <a:xfrm>
              <a:off x="999067" y="2912533"/>
              <a:ext cx="1371600" cy="137160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b"/>
            <a:lstStyle/>
            <a:p>
              <a:pPr algn="ctr"/>
              <a:endParaRPr lang="en-US" sz="2400" b="1" dirty="0">
                <a:solidFill>
                  <a:srgbClr val="FFC000"/>
                </a:solidFill>
              </a:endParaRPr>
            </a:p>
          </p:txBody>
        </p:sp>
        <p:sp>
          <p:nvSpPr>
            <p:cNvPr id="7" name="TextBox 6"/>
            <p:cNvSpPr txBox="1"/>
            <p:nvPr/>
          </p:nvSpPr>
          <p:spPr>
            <a:xfrm>
              <a:off x="1458785" y="3142736"/>
              <a:ext cx="486030" cy="1200329"/>
            </a:xfrm>
            <a:prstGeom prst="rect">
              <a:avLst/>
            </a:prstGeom>
            <a:noFill/>
          </p:spPr>
          <p:txBody>
            <a:bodyPr wrap="none" rtlCol="0">
              <a:spAutoFit/>
            </a:bodyPr>
            <a:lstStyle/>
            <a:p>
              <a:r>
                <a:rPr lang="en-US" sz="7200" b="1" dirty="0" smtClean="0">
                  <a:solidFill>
                    <a:srgbClr val="FFC000"/>
                  </a:solidFill>
                </a:rPr>
                <a:t>!</a:t>
              </a:r>
              <a:endParaRPr lang="en-US" b="1" dirty="0">
                <a:solidFill>
                  <a:srgbClr val="FFC000"/>
                </a:solidFill>
              </a:endParaRPr>
            </a:p>
          </p:txBody>
        </p:sp>
      </p:grpSp>
    </p:spTree>
    <p:extLst>
      <p:ext uri="{BB962C8B-B14F-4D97-AF65-F5344CB8AC3E}">
        <p14:creationId xmlns:p14="http://schemas.microsoft.com/office/powerpoint/2010/main" val="6456404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E08E1D-8623-CD4D-8D44-1A81905DEF43}"/>
              </a:ext>
            </a:extLst>
          </p:cNvPr>
          <p:cNvSpPr>
            <a:spLocks noGrp="1"/>
          </p:cNvSpPr>
          <p:nvPr>
            <p:ph type="title"/>
          </p:nvPr>
        </p:nvSpPr>
        <p:spPr/>
        <p:txBody>
          <a:bodyPr/>
          <a:lstStyle/>
          <a:p>
            <a:r>
              <a:rPr lang="en-US" dirty="0"/>
              <a:t>Our Model:  Jesus!</a:t>
            </a:r>
          </a:p>
        </p:txBody>
      </p:sp>
      <p:sp>
        <p:nvSpPr>
          <p:cNvPr id="3" name="Content Placeholder 2">
            <a:extLst>
              <a:ext uri="{FF2B5EF4-FFF2-40B4-BE49-F238E27FC236}">
                <a16:creationId xmlns="" xmlns:a16="http://schemas.microsoft.com/office/drawing/2014/main" id="{7B5A5B94-0B2E-1049-9410-E74269335284}"/>
              </a:ext>
            </a:extLst>
          </p:cNvPr>
          <p:cNvSpPr>
            <a:spLocks noGrp="1"/>
          </p:cNvSpPr>
          <p:nvPr>
            <p:ph idx="1"/>
          </p:nvPr>
        </p:nvSpPr>
        <p:spPr/>
        <p:txBody>
          <a:bodyPr>
            <a:normAutofit fontScale="85000" lnSpcReduction="20000"/>
          </a:bodyPr>
          <a:lstStyle/>
          <a:p>
            <a:r>
              <a:rPr lang="en-US" sz="3200" dirty="0"/>
              <a:t>Our Lord was a master at asking well placed questions</a:t>
            </a:r>
          </a:p>
          <a:p>
            <a:r>
              <a:rPr lang="en-US" sz="3000" dirty="0"/>
              <a:t>Who do you say I am? (Matt 16:15)</a:t>
            </a:r>
          </a:p>
          <a:p>
            <a:r>
              <a:rPr lang="en-US" sz="3000" dirty="0"/>
              <a:t>Do you believe? (Matt 21:22)</a:t>
            </a:r>
          </a:p>
          <a:p>
            <a:r>
              <a:rPr lang="en-US" sz="3000" dirty="0"/>
              <a:t>Do you want to get well? (John 5:6)</a:t>
            </a:r>
          </a:p>
          <a:p>
            <a:r>
              <a:rPr lang="en-US" sz="3000" dirty="0"/>
              <a:t>Show me a denarius.  Whose image and inscription are on it? (Luke 20:24)</a:t>
            </a:r>
          </a:p>
          <a:p>
            <a:r>
              <a:rPr lang="en-US" sz="3000" dirty="0"/>
              <a:t>For what does it profit a man to gain the whole world and forfeit his soul? For what can a man give in return for his soul?(Mark 8:36-37)</a:t>
            </a:r>
          </a:p>
          <a:p>
            <a:pPr marL="457200" lvl="1" indent="0">
              <a:buNone/>
            </a:pPr>
            <a:endParaRPr lang="en-US" sz="2800" dirty="0"/>
          </a:p>
        </p:txBody>
      </p:sp>
    </p:spTree>
    <p:extLst>
      <p:ext uri="{BB962C8B-B14F-4D97-AF65-F5344CB8AC3E}">
        <p14:creationId xmlns:p14="http://schemas.microsoft.com/office/powerpoint/2010/main" val="69767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1CD27B4-FBE1-0345-A726-09C834B934AC}"/>
              </a:ext>
            </a:extLst>
          </p:cNvPr>
          <p:cNvSpPr>
            <a:spLocks noGrp="1"/>
          </p:cNvSpPr>
          <p:nvPr>
            <p:ph type="title"/>
          </p:nvPr>
        </p:nvSpPr>
        <p:spPr/>
        <p:txBody>
          <a:bodyPr/>
          <a:lstStyle/>
          <a:p>
            <a:pPr marL="0" lvl="0" indent="0">
              <a:buNone/>
            </a:pPr>
            <a:r>
              <a:rPr lang="en-US" dirty="0"/>
              <a:t>Why did Jesus ask questions?</a:t>
            </a:r>
          </a:p>
        </p:txBody>
      </p:sp>
      <p:sp>
        <p:nvSpPr>
          <p:cNvPr id="3" name="Content Placeholder 2">
            <a:extLst>
              <a:ext uri="{FF2B5EF4-FFF2-40B4-BE49-F238E27FC236}">
                <a16:creationId xmlns="" xmlns:a16="http://schemas.microsoft.com/office/drawing/2014/main" id="{FD51F435-3ADD-684A-86B0-EC555045AF97}"/>
              </a:ext>
            </a:extLst>
          </p:cNvPr>
          <p:cNvSpPr>
            <a:spLocks noGrp="1"/>
          </p:cNvSpPr>
          <p:nvPr>
            <p:ph idx="1"/>
          </p:nvPr>
        </p:nvSpPr>
        <p:spPr/>
        <p:txBody>
          <a:bodyPr>
            <a:normAutofit/>
          </a:bodyPr>
          <a:lstStyle/>
          <a:p>
            <a:r>
              <a:rPr lang="en-US" sz="3000" dirty="0"/>
              <a:t>Gathering information</a:t>
            </a:r>
          </a:p>
          <a:p>
            <a:r>
              <a:rPr lang="en-US" sz="3000" dirty="0"/>
              <a:t>Making a point or statement</a:t>
            </a:r>
          </a:p>
          <a:p>
            <a:r>
              <a:rPr lang="en-US" sz="3000" dirty="0"/>
              <a:t>Correcting/teaching</a:t>
            </a:r>
          </a:p>
          <a:p>
            <a:r>
              <a:rPr lang="en-US" sz="3000" dirty="0"/>
              <a:t>Encouraging thought and introspection</a:t>
            </a:r>
          </a:p>
        </p:txBody>
      </p:sp>
    </p:spTree>
    <p:extLst>
      <p:ext uri="{BB962C8B-B14F-4D97-AF65-F5344CB8AC3E}">
        <p14:creationId xmlns:p14="http://schemas.microsoft.com/office/powerpoint/2010/main" val="2650859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heckerboard(across)">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heckerboard(across)">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heckerboard(across)">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3DE65C3-E52E-B742-8EB5-0494D8CACB31}"/>
              </a:ext>
            </a:extLst>
          </p:cNvPr>
          <p:cNvSpPr>
            <a:spLocks noGrp="1"/>
          </p:cNvSpPr>
          <p:nvPr>
            <p:ph type="title"/>
          </p:nvPr>
        </p:nvSpPr>
        <p:spPr/>
        <p:txBody>
          <a:bodyPr/>
          <a:lstStyle/>
          <a:p>
            <a:r>
              <a:rPr lang="en-US" dirty="0"/>
              <a:t>How can asking questions help us in evangelism?</a:t>
            </a:r>
          </a:p>
        </p:txBody>
      </p:sp>
      <p:sp>
        <p:nvSpPr>
          <p:cNvPr id="3" name="Content Placeholder 2">
            <a:extLst>
              <a:ext uri="{FF2B5EF4-FFF2-40B4-BE49-F238E27FC236}">
                <a16:creationId xmlns="" xmlns:a16="http://schemas.microsoft.com/office/drawing/2014/main" id="{18D7001E-96C4-974E-B0D6-140346F4F276}"/>
              </a:ext>
            </a:extLst>
          </p:cNvPr>
          <p:cNvSpPr>
            <a:spLocks noGrp="1"/>
          </p:cNvSpPr>
          <p:nvPr>
            <p:ph idx="1"/>
          </p:nvPr>
        </p:nvSpPr>
        <p:spPr/>
        <p:txBody>
          <a:bodyPr>
            <a:normAutofit fontScale="92500" lnSpcReduction="10000"/>
          </a:bodyPr>
          <a:lstStyle/>
          <a:p>
            <a:r>
              <a:rPr lang="en-US" sz="3200" dirty="0"/>
              <a:t>Takes the pressure off you!</a:t>
            </a:r>
          </a:p>
          <a:p>
            <a:pPr marL="0" indent="0">
              <a:buNone/>
            </a:pPr>
            <a:r>
              <a:rPr lang="en-US" sz="3200" dirty="0"/>
              <a:t>			but…keeps you in the driver’s seat</a:t>
            </a:r>
          </a:p>
          <a:p>
            <a:r>
              <a:rPr lang="en-US" sz="3200" dirty="0"/>
              <a:t>Shows you care what the other person thinks</a:t>
            </a:r>
          </a:p>
          <a:p>
            <a:r>
              <a:rPr lang="en-US" sz="3200" dirty="0"/>
              <a:t>Encourages dialog</a:t>
            </a:r>
          </a:p>
          <a:p>
            <a:r>
              <a:rPr lang="en-US" sz="3200" dirty="0"/>
              <a:t>Helps people clarify what they think/believe</a:t>
            </a:r>
          </a:p>
          <a:p>
            <a:r>
              <a:rPr lang="en-US" sz="3200" dirty="0"/>
              <a:t>Lets you point out flaws in thinking in a gentle and respectful way (1 Peter 3:15)</a:t>
            </a:r>
          </a:p>
        </p:txBody>
      </p:sp>
    </p:spTree>
    <p:extLst>
      <p:ext uri="{BB962C8B-B14F-4D97-AF65-F5344CB8AC3E}">
        <p14:creationId xmlns:p14="http://schemas.microsoft.com/office/powerpoint/2010/main" val="2352299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randombar(horizontal)">
                                      <p:cBhvr>
                                        <p:cTn id="31"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A46897E-941E-914B-852C-56E438240585}"/>
              </a:ext>
            </a:extLst>
          </p:cNvPr>
          <p:cNvSpPr>
            <a:spLocks noGrp="1"/>
          </p:cNvSpPr>
          <p:nvPr>
            <p:ph type="title"/>
          </p:nvPr>
        </p:nvSpPr>
        <p:spPr/>
        <p:txBody>
          <a:bodyPr/>
          <a:lstStyle/>
          <a:p>
            <a:r>
              <a:rPr lang="en-US" dirty="0"/>
              <a:t>What would you say?</a:t>
            </a:r>
          </a:p>
        </p:txBody>
      </p:sp>
      <p:sp>
        <p:nvSpPr>
          <p:cNvPr id="3" name="Content Placeholder 2">
            <a:extLst>
              <a:ext uri="{FF2B5EF4-FFF2-40B4-BE49-F238E27FC236}">
                <a16:creationId xmlns="" xmlns:a16="http://schemas.microsoft.com/office/drawing/2014/main" id="{5A33E7B9-45EB-5E47-90D2-53A0DD922367}"/>
              </a:ext>
            </a:extLst>
          </p:cNvPr>
          <p:cNvSpPr>
            <a:spLocks noGrp="1"/>
          </p:cNvSpPr>
          <p:nvPr>
            <p:ph idx="1"/>
          </p:nvPr>
        </p:nvSpPr>
        <p:spPr/>
        <p:txBody>
          <a:bodyPr>
            <a:normAutofit/>
          </a:bodyPr>
          <a:lstStyle/>
          <a:p>
            <a:pPr marL="0" indent="0">
              <a:buNone/>
            </a:pPr>
            <a:r>
              <a:rPr lang="en-US" sz="2800" dirty="0"/>
              <a:t>“It’s the night of your weekly Bible study group.  During the discussion of the Sunday sermon on the Great Commission, a newcomer remarks, “Who are we to say Christianity is better than any other religion?  I think the essence of Jesus’ teaching is love, the same as all religions.  It’s not our job to tell other people how to live or believe.”  There rest of the group fidgets awkwardly, but says nothing.  How do you respond?</a:t>
            </a:r>
          </a:p>
        </p:txBody>
      </p:sp>
      <p:sp>
        <p:nvSpPr>
          <p:cNvPr id="4" name="TextBox 3">
            <a:extLst>
              <a:ext uri="{FF2B5EF4-FFF2-40B4-BE49-F238E27FC236}">
                <a16:creationId xmlns="" xmlns:a16="http://schemas.microsoft.com/office/drawing/2014/main" id="{E7B72D3D-233E-AF4D-8A43-49B653EE6251}"/>
              </a:ext>
            </a:extLst>
          </p:cNvPr>
          <p:cNvSpPr txBox="1"/>
          <p:nvPr/>
        </p:nvSpPr>
        <p:spPr>
          <a:xfrm>
            <a:off x="541176" y="6438122"/>
            <a:ext cx="2191306" cy="369332"/>
          </a:xfrm>
          <a:prstGeom prst="rect">
            <a:avLst/>
          </a:prstGeom>
          <a:noFill/>
        </p:spPr>
        <p:txBody>
          <a:bodyPr wrap="none" rtlCol="0">
            <a:spAutoFit/>
          </a:bodyPr>
          <a:lstStyle/>
          <a:p>
            <a:r>
              <a:rPr lang="en-US" dirty="0"/>
              <a:t>“Tactics”, </a:t>
            </a:r>
            <a:r>
              <a:rPr lang="en-US" dirty="0" err="1"/>
              <a:t>Kokul</a:t>
            </a:r>
            <a:r>
              <a:rPr lang="en-US" dirty="0"/>
              <a:t>, p.42.</a:t>
            </a:r>
          </a:p>
        </p:txBody>
      </p:sp>
    </p:spTree>
    <p:extLst>
      <p:ext uri="{BB962C8B-B14F-4D97-AF65-F5344CB8AC3E}">
        <p14:creationId xmlns:p14="http://schemas.microsoft.com/office/powerpoint/2010/main" val="404371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edge">
                                      <p:cBhvr>
                                        <p:cTn id="7"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{1F577B10-5D76-6F4E-8624-33B53F7A5C62}tf10001058</Template>
  <TotalTime>16301</TotalTime>
  <Words>1286</Words>
  <Application>Microsoft Macintosh PowerPoint</Application>
  <PresentationFormat>Widescreen</PresentationFormat>
  <Paragraphs>186</Paragraphs>
  <Slides>37</Slides>
  <Notes>36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Calibri Light</vt:lpstr>
      <vt:lpstr>Times New Roman</vt:lpstr>
      <vt:lpstr>Celestial</vt:lpstr>
      <vt:lpstr>Sharing your Faith:</vt:lpstr>
      <vt:lpstr>Reality is on our side!</vt:lpstr>
      <vt:lpstr>PowerPoint Presentation</vt:lpstr>
      <vt:lpstr>PowerPoint Presentation</vt:lpstr>
      <vt:lpstr>PowerPoint Presentation</vt:lpstr>
      <vt:lpstr>Our Model:  Jesus!</vt:lpstr>
      <vt:lpstr>Why did Jesus ask questions?</vt:lpstr>
      <vt:lpstr>How can asking questions help us in evangelism?</vt:lpstr>
      <vt:lpstr>What would you say?</vt:lpstr>
      <vt:lpstr>What would you say?</vt:lpstr>
      <vt:lpstr>The Columbo Tactic</vt:lpstr>
      <vt:lpstr>Question 1:  What do you mean by that?</vt:lpstr>
      <vt:lpstr>Examples</vt:lpstr>
      <vt:lpstr>Examples</vt:lpstr>
      <vt:lpstr>Examples</vt:lpstr>
      <vt:lpstr>Question 2:  How did you come to that conclusion (HDYCTTC)? </vt:lpstr>
      <vt:lpstr>Variations on “HDYCTTC”</vt:lpstr>
      <vt:lpstr>Examples</vt:lpstr>
      <vt:lpstr>Examples</vt:lpstr>
      <vt:lpstr>Examples</vt:lpstr>
      <vt:lpstr>Question 3:  Have you ever considered…?</vt:lpstr>
      <vt:lpstr>Have you ever considered…</vt:lpstr>
      <vt:lpstr>Have you ever considered…</vt:lpstr>
      <vt:lpstr>Have you ever considered…</vt:lpstr>
      <vt:lpstr>Put Jesus in the hot seat</vt:lpstr>
      <vt:lpstr>Example</vt:lpstr>
      <vt:lpstr>Some other uses of questions</vt:lpstr>
      <vt:lpstr>Some Practical Examples</vt:lpstr>
      <vt:lpstr>Some Practical Examples</vt:lpstr>
      <vt:lpstr>Some Practical Examples</vt:lpstr>
      <vt:lpstr>PowerPoint Presentation</vt:lpstr>
      <vt:lpstr>Some Practical Examples</vt:lpstr>
      <vt:lpstr>Some Practical Examples</vt:lpstr>
      <vt:lpstr>Some Practical Examples</vt:lpstr>
      <vt:lpstr>Summing up</vt:lpstr>
      <vt:lpstr>Exercises</vt:lpstr>
      <vt:lpstr>Closing thoughts</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Power of Questions</dc:title>
  <dc:creator>Stuart Smith</dc:creator>
  <cp:lastModifiedBy>Stuart Smith</cp:lastModifiedBy>
  <cp:revision>8</cp:revision>
  <dcterms:created xsi:type="dcterms:W3CDTF">2018-09-16T15:06:12Z</dcterms:created>
  <dcterms:modified xsi:type="dcterms:W3CDTF">2019-05-08T22:38:10Z</dcterms:modified>
</cp:coreProperties>
</file>

<file path=docProps/thumbnail.jpeg>
</file>